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60" r:id="rId1"/>
  </p:sldMasterIdLst>
  <p:notesMasterIdLst>
    <p:notesMasterId r:id="rId20"/>
  </p:notesMasterIdLst>
  <p:sldIdLst>
    <p:sldId id="263" r:id="rId2"/>
    <p:sldId id="264" r:id="rId3"/>
    <p:sldId id="266" r:id="rId4"/>
    <p:sldId id="265" r:id="rId5"/>
    <p:sldId id="267" r:id="rId6"/>
    <p:sldId id="268" r:id="rId7"/>
    <p:sldId id="270" r:id="rId8"/>
    <p:sldId id="269" r:id="rId9"/>
    <p:sldId id="276" r:id="rId10"/>
    <p:sldId id="277" r:id="rId11"/>
    <p:sldId id="278" r:id="rId12"/>
    <p:sldId id="279" r:id="rId13"/>
    <p:sldId id="280" r:id="rId14"/>
    <p:sldId id="281" r:id="rId15"/>
    <p:sldId id="272" r:id="rId16"/>
    <p:sldId id="273" r:id="rId17"/>
    <p:sldId id="274" r:id="rId18"/>
    <p:sldId id="275" r:id="rId19"/>
  </p:sldIdLst>
  <p:sldSz cx="12192000" cy="6858000"/>
  <p:notesSz cx="6797675" cy="99266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60DD9B7-FBB0-49AA-B5E6-23D12D3354F7}" v="2" dt="2026-05-08T08:48:42.849"/>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000" autoAdjust="0"/>
    <p:restoredTop sz="94249" autoAdjust="0"/>
  </p:normalViewPr>
  <p:slideViewPr>
    <p:cSldViewPr snapToGrid="0">
      <p:cViewPr>
        <p:scale>
          <a:sx n="67" d="100"/>
          <a:sy n="67" d="100"/>
        </p:scale>
        <p:origin x="-568" y="-5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microsoft.com/office/2016/11/relationships/changesInfo" Target="changesInfos/changesInfo1.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microsoft.com/office/2015/10/relationships/revisionInfo" Target="revisionInfo.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 Kapil Kumar Sharma" userId="b5d8b5aa-524d-4ae8-be15-dcefef2f906c" providerId="ADAL" clId="{692EA0DB-9206-4581-B181-D6F198FC26C1}"/>
    <pc:docChg chg="undo custSel modSld">
      <pc:chgData name="CA. Kapil Kumar Sharma" userId="b5d8b5aa-524d-4ae8-be15-dcefef2f906c" providerId="ADAL" clId="{692EA0DB-9206-4581-B181-D6F198FC26C1}" dt="2026-05-08T08:48:47.582" v="20" actId="20577"/>
      <pc:docMkLst>
        <pc:docMk/>
      </pc:docMkLst>
      <pc:sldChg chg="addSp delSp modSp mod">
        <pc:chgData name="CA. Kapil Kumar Sharma" userId="b5d8b5aa-524d-4ae8-be15-dcefef2f906c" providerId="ADAL" clId="{692EA0DB-9206-4581-B181-D6F198FC26C1}" dt="2026-05-08T08:48:47.582" v="20" actId="20577"/>
        <pc:sldMkLst>
          <pc:docMk/>
          <pc:sldMk cId="2040958616" sldId="263"/>
        </pc:sldMkLst>
        <pc:spChg chg="mod">
          <ac:chgData name="CA. Kapil Kumar Sharma" userId="b5d8b5aa-524d-4ae8-be15-dcefef2f906c" providerId="ADAL" clId="{692EA0DB-9206-4581-B181-D6F198FC26C1}" dt="2026-05-08T08:48:47.582" v="20" actId="20577"/>
          <ac:spMkLst>
            <pc:docMk/>
            <pc:sldMk cId="2040958616" sldId="263"/>
            <ac:spMk id="16386"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IN"/>
          </a:p>
        </p:txBody>
      </p:sp>
      <p:sp>
        <p:nvSpPr>
          <p:cNvPr id="3" name="Date Placeholder 2"/>
          <p:cNvSpPr>
            <a:spLocks noGrp="1"/>
          </p:cNvSpPr>
          <p:nvPr>
            <p:ph type="dt" idx="1"/>
          </p:nvPr>
        </p:nvSpPr>
        <p:spPr>
          <a:xfrm>
            <a:off x="3850443" y="0"/>
            <a:ext cx="2945659" cy="498056"/>
          </a:xfrm>
          <a:prstGeom prst="rect">
            <a:avLst/>
          </a:prstGeom>
        </p:spPr>
        <p:txBody>
          <a:bodyPr vert="horz" lIns="91440" tIns="45720" rIns="91440" bIns="45720" rtlCol="0"/>
          <a:lstStyle>
            <a:lvl1pPr algn="r">
              <a:defRPr sz="1200"/>
            </a:lvl1pPr>
          </a:lstStyle>
          <a:p>
            <a:fld id="{F5FB01A1-D623-452D-B813-A7C1937F8A50}" type="datetimeFigureOut">
              <a:rPr lang="en-IN" smtClean="0"/>
              <a:pPr/>
              <a:t>14-07-2026</a:t>
            </a:fld>
            <a:endParaRPr lang="en-IN"/>
          </a:p>
        </p:txBody>
      </p:sp>
      <p:sp>
        <p:nvSpPr>
          <p:cNvPr id="4" name="Slide Image Placeholder 3"/>
          <p:cNvSpPr>
            <a:spLocks noGrp="1" noRot="1" noChangeAspect="1"/>
          </p:cNvSpPr>
          <p:nvPr>
            <p:ph type="sldImg" idx="2"/>
          </p:nvPr>
        </p:nvSpPr>
        <p:spPr>
          <a:xfrm>
            <a:off x="422275" y="1241425"/>
            <a:ext cx="5953125" cy="3349625"/>
          </a:xfrm>
          <a:prstGeom prst="rect">
            <a:avLst/>
          </a:prstGeom>
          <a:noFill/>
          <a:ln w="12700">
            <a:solidFill>
              <a:prstClr val="black"/>
            </a:solidFill>
          </a:ln>
        </p:spPr>
        <p:txBody>
          <a:bodyPr vert="horz" lIns="91440" tIns="45720" rIns="91440" bIns="45720" rtlCol="0" anchor="ctr"/>
          <a:lstStyle/>
          <a:p>
            <a:endParaRPr lang="en-IN"/>
          </a:p>
        </p:txBody>
      </p:sp>
      <p:sp>
        <p:nvSpPr>
          <p:cNvPr id="5" name="Notes Placeholder 4"/>
          <p:cNvSpPr>
            <a:spLocks noGrp="1"/>
          </p:cNvSpPr>
          <p:nvPr>
            <p:ph type="body" sz="quarter" idx="3"/>
          </p:nvPr>
        </p:nvSpPr>
        <p:spPr>
          <a:xfrm>
            <a:off x="679768" y="4777194"/>
            <a:ext cx="5438140" cy="3908614"/>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6" name="Footer Placeholder 5"/>
          <p:cNvSpPr>
            <a:spLocks noGrp="1"/>
          </p:cNvSpPr>
          <p:nvPr>
            <p:ph type="ftr" sz="quarter" idx="4"/>
          </p:nvPr>
        </p:nvSpPr>
        <p:spPr>
          <a:xfrm>
            <a:off x="0" y="9428584"/>
            <a:ext cx="2945659" cy="498055"/>
          </a:xfrm>
          <a:prstGeom prst="rect">
            <a:avLst/>
          </a:prstGeom>
        </p:spPr>
        <p:txBody>
          <a:bodyPr vert="horz" lIns="91440" tIns="45720" rIns="91440" bIns="45720" rtlCol="0" anchor="b"/>
          <a:lstStyle>
            <a:lvl1pPr algn="l">
              <a:defRPr sz="1200"/>
            </a:lvl1pPr>
          </a:lstStyle>
          <a:p>
            <a:endParaRPr lang="en-IN"/>
          </a:p>
        </p:txBody>
      </p:sp>
      <p:sp>
        <p:nvSpPr>
          <p:cNvPr id="7" name="Slide Number Placeholder 6"/>
          <p:cNvSpPr>
            <a:spLocks noGrp="1"/>
          </p:cNvSpPr>
          <p:nvPr>
            <p:ph type="sldNum" sz="quarter" idx="5"/>
          </p:nvPr>
        </p:nvSpPr>
        <p:spPr>
          <a:xfrm>
            <a:off x="3850443" y="9428584"/>
            <a:ext cx="2945659" cy="498055"/>
          </a:xfrm>
          <a:prstGeom prst="rect">
            <a:avLst/>
          </a:prstGeom>
        </p:spPr>
        <p:txBody>
          <a:bodyPr vert="horz" lIns="91440" tIns="45720" rIns="91440" bIns="45720" rtlCol="0" anchor="b"/>
          <a:lstStyle>
            <a:lvl1pPr algn="r">
              <a:defRPr sz="1200"/>
            </a:lvl1pPr>
          </a:lstStyle>
          <a:p>
            <a:fld id="{0B3C6969-EC14-4422-B9BA-B6EF84FD7FFE}" type="slidenum">
              <a:rPr lang="en-IN" smtClean="0"/>
              <a:pPr/>
              <a:t>‹#›</a:t>
            </a:fld>
            <a:endParaRPr lang="en-IN"/>
          </a:p>
        </p:txBody>
      </p:sp>
    </p:spTree>
    <p:extLst>
      <p:ext uri="{BB962C8B-B14F-4D97-AF65-F5344CB8AC3E}">
        <p14:creationId xmlns:p14="http://schemas.microsoft.com/office/powerpoint/2010/main" val="250498804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1778676-10C6-4C39-8026-ED3245729754}" type="slidenum">
              <a:rPr lang="en-IN" altLang="en-US" smtClean="0"/>
              <a:pPr/>
              <a:t>1</a:t>
            </a:fld>
            <a:endParaRPr lang="en-IN" altLang="en-US"/>
          </a:p>
        </p:txBody>
      </p:sp>
    </p:spTree>
    <p:extLst>
      <p:ext uri="{BB962C8B-B14F-4D97-AF65-F5344CB8AC3E}">
        <p14:creationId xmlns:p14="http://schemas.microsoft.com/office/powerpoint/2010/main" val="266256401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 name="Group 23"/>
          <p:cNvGrpSpPr>
            <a:grpSpLocks/>
          </p:cNvGrpSpPr>
          <p:nvPr/>
        </p:nvGrpSpPr>
        <p:grpSpPr bwMode="auto">
          <a:xfrm>
            <a:off x="0" y="682170"/>
            <a:ext cx="12192000" cy="6182179"/>
            <a:chOff x="0" y="-2373"/>
            <a:chExt cx="12192000" cy="6867027"/>
          </a:xfrm>
        </p:grpSpPr>
        <p:sp>
          <p:nvSpPr>
            <p:cNvPr id="5" name="Rectangle 4"/>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IN"/>
            </a:p>
          </p:txBody>
        </p:sp>
        <p:sp>
          <p:nvSpPr>
            <p:cNvPr id="6" name="Oval 5"/>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IN"/>
            </a:p>
          </p:txBody>
        </p:sp>
        <p:sp>
          <p:nvSpPr>
            <p:cNvPr id="7" name="Oval 6"/>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IN"/>
            </a:p>
          </p:txBody>
        </p:sp>
        <p:sp>
          <p:nvSpPr>
            <p:cNvPr id="8" name="Oval 7"/>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IN"/>
            </a:p>
          </p:txBody>
        </p:sp>
        <p:sp>
          <p:nvSpPr>
            <p:cNvPr id="9" name="Oval 8"/>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IN"/>
            </a:p>
          </p:txBody>
        </p:sp>
        <p:sp>
          <p:nvSpPr>
            <p:cNvPr id="10" name="Oval 9"/>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IN"/>
            </a:p>
          </p:txBody>
        </p:sp>
        <p:sp>
          <p:nvSpPr>
            <p:cNvPr id="11" name="Freeform 5"/>
            <p:cNvSpPr>
              <a:spLocks noEditPoints="1"/>
            </p:cNvSpPr>
            <p:nvPr/>
          </p:nvSpPr>
          <p:spPr bwMode="gray">
            <a:xfrm>
              <a:off x="0" y="1587"/>
              <a:ext cx="12192000" cy="6856413"/>
            </a:xfrm>
            <a:custGeom>
              <a:avLst/>
              <a:gdLst>
                <a:gd name="T0" fmla="*/ 0 w 15356"/>
                <a:gd name="T1" fmla="*/ 0 h 8638"/>
                <a:gd name="T2" fmla="*/ 0 w 15356"/>
                <a:gd name="T3" fmla="*/ 2147483647 h 8638"/>
                <a:gd name="T4" fmla="*/ 2147483647 w 15356"/>
                <a:gd name="T5" fmla="*/ 2147483647 h 8638"/>
                <a:gd name="T6" fmla="*/ 2147483647 w 15356"/>
                <a:gd name="T7" fmla="*/ 0 h 8638"/>
                <a:gd name="T8" fmla="*/ 0 w 15356"/>
                <a:gd name="T9" fmla="*/ 0 h 8638"/>
                <a:gd name="T10" fmla="*/ 2147483647 w 15356"/>
                <a:gd name="T11" fmla="*/ 2147483647 h 8638"/>
                <a:gd name="T12" fmla="*/ 2147483647 w 15356"/>
                <a:gd name="T13" fmla="*/ 2147483647 h 8638"/>
                <a:gd name="T14" fmla="*/ 2147483647 w 15356"/>
                <a:gd name="T15" fmla="*/ 2147483647 h 8638"/>
                <a:gd name="T16" fmla="*/ 2147483647 w 15356"/>
                <a:gd name="T17" fmla="*/ 2147483647 h 8638"/>
                <a:gd name="T18" fmla="*/ 2147483647 w 15356"/>
                <a:gd name="T19" fmla="*/ 2147483647 h 863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IN"/>
            </a:p>
          </p:txBody>
        </p:sp>
      </p:grpSp>
      <p:sp>
        <p:nvSpPr>
          <p:cNvPr id="12" name="Rectangle 11"/>
          <p:cNvSpPr/>
          <p:nvPr/>
        </p:nvSpPr>
        <p:spPr>
          <a:xfrm>
            <a:off x="10437813"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a:lstStyle/>
          <a:p>
            <a:endParaRPr lang="en-IN"/>
          </a:p>
        </p:txBody>
      </p:sp>
      <p:sp>
        <p:nvSpPr>
          <p:cNvPr id="2" name="Title 1"/>
          <p:cNvSpPr>
            <a:spLocks noGrp="1"/>
          </p:cNvSpPr>
          <p:nvPr>
            <p:ph type="ctrTitle"/>
          </p:nvPr>
        </p:nvSpPr>
        <p:spPr>
          <a:xfrm>
            <a:off x="1154955" y="2099733"/>
            <a:ext cx="8825658" cy="2677648"/>
          </a:xfrm>
        </p:spPr>
        <p:txBody>
          <a:bodyPr anchor="b"/>
          <a:lstStyle>
            <a:lvl1pPr>
              <a:defRPr sz="5400"/>
            </a:lvl1pPr>
          </a:lstStyle>
          <a:p>
            <a:r>
              <a:rPr lang="en-US" dirty="0"/>
              <a:t>Click to edit Master title style</a:t>
            </a:r>
          </a:p>
        </p:txBody>
      </p:sp>
      <p:sp>
        <p:nvSpPr>
          <p:cNvPr id="3" name="Subtitle 2"/>
          <p:cNvSpPr>
            <a:spLocks noGrp="1"/>
          </p:cNvSpPr>
          <p:nvPr>
            <p:ph type="subTitle" idx="1"/>
          </p:nvPr>
        </p:nvSpPr>
        <p:spPr>
          <a:xfrm>
            <a:off x="1154955" y="4777380"/>
            <a:ext cx="8825658" cy="861420"/>
          </a:xfrm>
        </p:spPr>
        <p:txBody>
          <a:bodyPr/>
          <a:lstStyle>
            <a:lvl1pPr marL="0" indent="0" algn="l">
              <a:buNone/>
              <a:defRPr cap="all">
                <a:solidFill>
                  <a:schemeClr val="accent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14" name="Date Placeholder 3"/>
          <p:cNvSpPr>
            <a:spLocks noGrp="1"/>
          </p:cNvSpPr>
          <p:nvPr>
            <p:ph type="dt" sz="half" idx="10"/>
          </p:nvPr>
        </p:nvSpPr>
        <p:spPr>
          <a:xfrm rot="5400000">
            <a:off x="10090150" y="1792288"/>
            <a:ext cx="990600" cy="304800"/>
          </a:xfrm>
        </p:spPr>
        <p:txBody>
          <a:bodyPr/>
          <a:lstStyle>
            <a:lvl1pPr algn="l">
              <a:defRPr b="0" i="0">
                <a:solidFill>
                  <a:schemeClr val="bg1"/>
                </a:solidFill>
              </a:defRPr>
            </a:lvl1pPr>
          </a:lstStyle>
          <a:p>
            <a:pPr>
              <a:defRPr/>
            </a:pPr>
            <a:fld id="{18209C73-BAF3-4AED-A149-F5ABFC329591}" type="datetime1">
              <a:rPr lang="en-IN" smtClean="0"/>
              <a:t>14-07-2026</a:t>
            </a:fld>
            <a:endParaRPr lang="en-IN"/>
          </a:p>
        </p:txBody>
      </p:sp>
      <p:sp>
        <p:nvSpPr>
          <p:cNvPr id="15" name="Footer Placeholder 4"/>
          <p:cNvSpPr>
            <a:spLocks noGrp="1"/>
          </p:cNvSpPr>
          <p:nvPr>
            <p:ph type="ftr" sz="quarter" idx="11"/>
          </p:nvPr>
        </p:nvSpPr>
        <p:spPr>
          <a:xfrm rot="5400000">
            <a:off x="8960644" y="3226594"/>
            <a:ext cx="3859212" cy="304800"/>
          </a:xfrm>
        </p:spPr>
        <p:txBody>
          <a:bodyPr/>
          <a:lstStyle>
            <a:lvl1pPr>
              <a:defRPr b="0" i="0">
                <a:solidFill>
                  <a:schemeClr val="bg1"/>
                </a:solidFill>
              </a:defRPr>
            </a:lvl1pPr>
          </a:lstStyle>
          <a:p>
            <a:pPr>
              <a:defRPr/>
            </a:pPr>
            <a:r>
              <a:rPr lang="en-IN" dirty="0"/>
              <a:t>© GST &amp; Indirect Taxes Committee, ICAI</a:t>
            </a:r>
          </a:p>
        </p:txBody>
      </p:sp>
      <p:sp>
        <p:nvSpPr>
          <p:cNvPr id="16" name="Slide Number Placeholder 5"/>
          <p:cNvSpPr>
            <a:spLocks noGrp="1"/>
          </p:cNvSpPr>
          <p:nvPr>
            <p:ph type="sldNum" sz="quarter" idx="12"/>
          </p:nvPr>
        </p:nvSpPr>
        <p:spPr>
          <a:xfrm>
            <a:off x="10350500" y="292100"/>
            <a:ext cx="838200" cy="768350"/>
          </a:xfrm>
        </p:spPr>
        <p:txBody>
          <a:bodyPr/>
          <a:lstStyle>
            <a:lvl1pPr>
              <a:defRPr>
                <a:latin typeface="Palatino Linotype" panose="02040502050505030304" pitchFamily="18" charset="0"/>
              </a:defRPr>
            </a:lvl1pPr>
          </a:lstStyle>
          <a:p>
            <a:fld id="{56FCA643-ADDA-4CE8-B4FF-7AA2A8ED4A7D}" type="slidenum">
              <a:rPr lang="en-IN" altLang="en-US"/>
              <a:pPr/>
              <a:t>‹#›</a:t>
            </a:fld>
            <a:endParaRPr lang="en-IN" altLang="en-US"/>
          </a:p>
        </p:txBody>
      </p:sp>
      <p:pic>
        <p:nvPicPr>
          <p:cNvPr id="22" name="Picture 21" descr="A logo of a bird&#10;&#10;AI-generated content may be incorrect.">
            <a:extLst>
              <a:ext uri="{FF2B5EF4-FFF2-40B4-BE49-F238E27FC236}">
                <a16:creationId xmlns="" xmlns:a16="http://schemas.microsoft.com/office/drawing/2014/main" id="{FB00F527-B510-6A11-163D-BE0F1E6CDA87}"/>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7886" y="0"/>
            <a:ext cx="2196676" cy="1073890"/>
          </a:xfrm>
          <a:prstGeom prst="rect">
            <a:avLst/>
          </a:prstGeom>
        </p:spPr>
      </p:pic>
    </p:spTree>
    <p:extLst>
      <p:ext uri="{BB962C8B-B14F-4D97-AF65-F5344CB8AC3E}">
        <p14:creationId xmlns:p14="http://schemas.microsoft.com/office/powerpoint/2010/main" val="228149167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grpSp>
        <p:nvGrpSpPr>
          <p:cNvPr id="5" name="Group 23"/>
          <p:cNvGrpSpPr>
            <a:grpSpLocks/>
          </p:cNvGrpSpPr>
          <p:nvPr/>
        </p:nvGrpSpPr>
        <p:grpSpPr bwMode="auto">
          <a:xfrm>
            <a:off x="0" y="-1588"/>
            <a:ext cx="12192000" cy="6865938"/>
            <a:chOff x="0" y="-2373"/>
            <a:chExt cx="12192000" cy="6867027"/>
          </a:xfrm>
        </p:grpSpPr>
        <p:sp>
          <p:nvSpPr>
            <p:cNvPr id="6" name="Rectangle 5"/>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7" name="Oval 6"/>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8" name="Oval 7"/>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9" name="Oval 8"/>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0" name="Oval 9"/>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1" name="Oval 10"/>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2" name="Rectangle 11"/>
            <p:cNvSpPr/>
            <p:nvPr/>
          </p:nvSpPr>
          <p:spPr>
            <a:xfrm>
              <a:off x="6172200" y="402504"/>
              <a:ext cx="5595938" cy="6054098"/>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3" name="Freeform 5"/>
            <p:cNvSpPr>
              <a:spLocks/>
            </p:cNvSpPr>
            <p:nvPr/>
          </p:nvSpPr>
          <p:spPr bwMode="gray">
            <a:xfrm rot="-5400000">
              <a:off x="3295432" y="2801721"/>
              <a:ext cx="6053670" cy="1254558"/>
            </a:xfrm>
            <a:custGeom>
              <a:avLst/>
              <a:gdLst>
                <a:gd name="T0" fmla="*/ 0 w 10000"/>
                <a:gd name="T1" fmla="*/ 0 h 8000"/>
                <a:gd name="T2" fmla="*/ 0 w 10000"/>
                <a:gd name="T3" fmla="*/ 2147483647 h 8000"/>
                <a:gd name="T4" fmla="*/ 2147483647 w 10000"/>
                <a:gd name="T5" fmla="*/ 2147483647 h 8000"/>
                <a:gd name="T6" fmla="*/ 2147483647 w 10000"/>
                <a:gd name="T7" fmla="*/ 2147483647 h 8000"/>
                <a:gd name="T8" fmla="*/ 2147483647 w 10000"/>
                <a:gd name="T9" fmla="*/ 2147483647 h 8000"/>
                <a:gd name="T10" fmla="*/ 2147483647 w 10000"/>
                <a:gd name="T11" fmla="*/ 2147483647 h 8000"/>
                <a:gd name="T12" fmla="*/ 2147483647 w 10000"/>
                <a:gd name="T13" fmla="*/ 2147483647 h 8000"/>
                <a:gd name="T14" fmla="*/ 2147483647 w 10000"/>
                <a:gd name="T15" fmla="*/ 2147483647 h 8000"/>
                <a:gd name="T16" fmla="*/ 2147483647 w 10000"/>
                <a:gd name="T17" fmla="*/ 2147483647 h 8000"/>
                <a:gd name="T18" fmla="*/ 2147483647 w 10000"/>
                <a:gd name="T19" fmla="*/ 2147483647 h 8000"/>
                <a:gd name="T20" fmla="*/ 2147483647 w 10000"/>
                <a:gd name="T21" fmla="*/ 2147483647 h 8000"/>
                <a:gd name="T22" fmla="*/ 2147483647 w 10000"/>
                <a:gd name="T23" fmla="*/ 2147483647 h 8000"/>
                <a:gd name="T24" fmla="*/ 2147483647 w 10000"/>
                <a:gd name="T25" fmla="*/ 2147483647 h 8000"/>
                <a:gd name="T26" fmla="*/ 2147483647 w 10000"/>
                <a:gd name="T27" fmla="*/ 2147483647 h 8000"/>
                <a:gd name="T28" fmla="*/ 2147483647 w 10000"/>
                <a:gd name="T29" fmla="*/ 2147483647 h 8000"/>
                <a:gd name="T30" fmla="*/ 2147483647 w 10000"/>
                <a:gd name="T31" fmla="*/ 2147483647 h 8000"/>
                <a:gd name="T32" fmla="*/ 2147483647 w 10000"/>
                <a:gd name="T33" fmla="*/ 2147483647 h 8000"/>
                <a:gd name="T34" fmla="*/ 2147483647 w 10000"/>
                <a:gd name="T35" fmla="*/ 2147483647 h 8000"/>
                <a:gd name="T36" fmla="*/ 2147483647 w 10000"/>
                <a:gd name="T37" fmla="*/ 2147483647 h 8000"/>
                <a:gd name="T38" fmla="*/ 2147483647 w 10000"/>
                <a:gd name="T39" fmla="*/ 2147483647 h 8000"/>
                <a:gd name="T40" fmla="*/ 2147483647 w 10000"/>
                <a:gd name="T41" fmla="*/ 2147483647 h 8000"/>
                <a:gd name="T42" fmla="*/ 2147483647 w 10000"/>
                <a:gd name="T43" fmla="*/ 2147483647 h 8000"/>
                <a:gd name="T44" fmla="*/ 2147483647 w 10000"/>
                <a:gd name="T45" fmla="*/ 2147483647 h 8000"/>
                <a:gd name="T46" fmla="*/ 2147483647 w 10000"/>
                <a:gd name="T47" fmla="*/ 2147483647 h 8000"/>
                <a:gd name="T48" fmla="*/ 2147483647 w 10000"/>
                <a:gd name="T49" fmla="*/ 2147483647 h 8000"/>
                <a:gd name="T50" fmla="*/ 2147483647 w 10000"/>
                <a:gd name="T51" fmla="*/ 2147483647 h 8000"/>
                <a:gd name="T52" fmla="*/ 2147483647 w 10000"/>
                <a:gd name="T53" fmla="*/ 2147483647 h 8000"/>
                <a:gd name="T54" fmla="*/ 2147483647 w 10000"/>
                <a:gd name="T55" fmla="*/ 2147483647 h 8000"/>
                <a:gd name="T56" fmla="*/ 2147483647 w 10000"/>
                <a:gd name="T57" fmla="*/ 2147483647 h 8000"/>
                <a:gd name="T58" fmla="*/ 2147483647 w 10000"/>
                <a:gd name="T59" fmla="*/ 2147483647 h 8000"/>
                <a:gd name="T60" fmla="*/ 2147483647 w 10000"/>
                <a:gd name="T61" fmla="*/ 2147483647 h 8000"/>
                <a:gd name="T62" fmla="*/ 2147483647 w 10000"/>
                <a:gd name="T63" fmla="*/ 2147483647 h 8000"/>
                <a:gd name="T64" fmla="*/ 2147483647 w 10000"/>
                <a:gd name="T65" fmla="*/ 2147483647 h 8000"/>
                <a:gd name="T66" fmla="*/ 2147483647 w 10000"/>
                <a:gd name="T67" fmla="*/ 2147483647 h 8000"/>
                <a:gd name="T68" fmla="*/ 2147483647 w 10000"/>
                <a:gd name="T69" fmla="*/ 2147483647 h 8000"/>
                <a:gd name="T70" fmla="*/ 2147483647 w 10000"/>
                <a:gd name="T71" fmla="*/ 2147483647 h 8000"/>
                <a:gd name="T72" fmla="*/ 2147483647 w 10000"/>
                <a:gd name="T73" fmla="*/ 2147483647 h 8000"/>
                <a:gd name="T74" fmla="*/ 2147483647 w 10000"/>
                <a:gd name="T75" fmla="*/ 2147483647 h 8000"/>
                <a:gd name="T76" fmla="*/ 2147483647 w 10000"/>
                <a:gd name="T77" fmla="*/ 2147483647 h 8000"/>
                <a:gd name="T78" fmla="*/ 2147483647 w 10000"/>
                <a:gd name="T79" fmla="*/ 2147483647 h 8000"/>
                <a:gd name="T80" fmla="*/ 2147483647 w 10000"/>
                <a:gd name="T81" fmla="*/ 2147483647 h 8000"/>
                <a:gd name="T82" fmla="*/ 2147483647 w 10000"/>
                <a:gd name="T83" fmla="*/ 2147483647 h 8000"/>
                <a:gd name="T84" fmla="*/ 2147483647 w 10000"/>
                <a:gd name="T85" fmla="*/ 2147483647 h 8000"/>
                <a:gd name="T86" fmla="*/ 2147483647 w 10000"/>
                <a:gd name="T87" fmla="*/ 2147483647 h 8000"/>
                <a:gd name="T88" fmla="*/ 2147483647 w 10000"/>
                <a:gd name="T89" fmla="*/ 2147483647 h 8000"/>
                <a:gd name="T90" fmla="*/ 2147483647 w 10000"/>
                <a:gd name="T91" fmla="*/ 2147483647 h 8000"/>
                <a:gd name="T92" fmla="*/ 2147483647 w 10000"/>
                <a:gd name="T93" fmla="*/ 2147483647 h 8000"/>
                <a:gd name="T94" fmla="*/ 2147483647 w 10000"/>
                <a:gd name="T95" fmla="*/ 2147483647 h 8000"/>
                <a:gd name="T96" fmla="*/ 2147483647 w 10000"/>
                <a:gd name="T97" fmla="*/ 2147483647 h 8000"/>
                <a:gd name="T98" fmla="*/ 0 w 10000"/>
                <a:gd name="T99" fmla="*/ 0 h 8000"/>
                <a:gd name="T100" fmla="*/ 0 w 10000"/>
                <a:gd name="T101" fmla="*/ 0 h 8000"/>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10000" h="8000">
                  <a:moveTo>
                    <a:pt x="0" y="0"/>
                  </a:moveTo>
                  <a:lnTo>
                    <a:pt x="0" y="7970"/>
                  </a:lnTo>
                  <a:lnTo>
                    <a:pt x="10000" y="8000"/>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IN"/>
            </a:p>
          </p:txBody>
        </p:sp>
        <p:sp>
          <p:nvSpPr>
            <p:cNvPr id="14" name="Freeform 5"/>
            <p:cNvSpPr>
              <a:spLocks/>
            </p:cNvSpPr>
            <p:nvPr/>
          </p:nvSpPr>
          <p:spPr bwMode="gray">
            <a:xfrm rot="-5677511">
              <a:off x="4203594" y="1826078"/>
              <a:ext cx="3299407" cy="440924"/>
            </a:xfrm>
            <a:custGeom>
              <a:avLst/>
              <a:gdLst>
                <a:gd name="T0" fmla="*/ 2147483647 w 10000"/>
                <a:gd name="T1" fmla="*/ 2147483647 h 5291"/>
                <a:gd name="T2" fmla="*/ 2147483647 w 10000"/>
                <a:gd name="T3" fmla="*/ 2147483647 h 5291"/>
                <a:gd name="T4" fmla="*/ 2147483647 w 10000"/>
                <a:gd name="T5" fmla="*/ 0 h 5291"/>
                <a:gd name="T6" fmla="*/ 2147483647 w 10000"/>
                <a:gd name="T7" fmla="*/ 0 h 5291"/>
                <a:gd name="T8" fmla="*/ 2147483647 w 10000"/>
                <a:gd name="T9" fmla="*/ 2147483647 h 5291"/>
                <a:gd name="T10" fmla="*/ 2147483647 w 10000"/>
                <a:gd name="T11" fmla="*/ 2147483647 h 5291"/>
                <a:gd name="T12" fmla="*/ 2147483647 w 10000"/>
                <a:gd name="T13" fmla="*/ 2147483647 h 5291"/>
                <a:gd name="T14" fmla="*/ 2147483647 w 10000"/>
                <a:gd name="T15" fmla="*/ 2147483647 h 5291"/>
                <a:gd name="T16" fmla="*/ 2147483647 w 10000"/>
                <a:gd name="T17" fmla="*/ 2147483647 h 5291"/>
                <a:gd name="T18" fmla="*/ 2147483647 w 10000"/>
                <a:gd name="T19" fmla="*/ 2147483647 h 5291"/>
                <a:gd name="T20" fmla="*/ 2147483647 w 10000"/>
                <a:gd name="T21" fmla="*/ 2147483647 h 5291"/>
                <a:gd name="T22" fmla="*/ 2147483647 w 10000"/>
                <a:gd name="T23" fmla="*/ 2147483647 h 5291"/>
                <a:gd name="T24" fmla="*/ 2147483647 w 10000"/>
                <a:gd name="T25" fmla="*/ 2147483647 h 5291"/>
                <a:gd name="T26" fmla="*/ 2147483647 w 10000"/>
                <a:gd name="T27" fmla="*/ 2147483647 h 5291"/>
                <a:gd name="T28" fmla="*/ 2147483647 w 10000"/>
                <a:gd name="T29" fmla="*/ 2147483647 h 5291"/>
                <a:gd name="T30" fmla="*/ 2147483647 w 10000"/>
                <a:gd name="T31" fmla="*/ 2147483647 h 5291"/>
                <a:gd name="T32" fmla="*/ 2147483647 w 10000"/>
                <a:gd name="T33" fmla="*/ 2147483647 h 5291"/>
                <a:gd name="T34" fmla="*/ 2147483647 w 10000"/>
                <a:gd name="T35" fmla="*/ 2147483647 h 5291"/>
                <a:gd name="T36" fmla="*/ 2147483647 w 10000"/>
                <a:gd name="T37" fmla="*/ 2147483647 h 5291"/>
                <a:gd name="T38" fmla="*/ 2147483647 w 10000"/>
                <a:gd name="T39" fmla="*/ 2147483647 h 5291"/>
                <a:gd name="T40" fmla="*/ 2147483647 w 10000"/>
                <a:gd name="T41" fmla="*/ 2147483647 h 5291"/>
                <a:gd name="T42" fmla="*/ 2147483647 w 10000"/>
                <a:gd name="T43" fmla="*/ 2147483647 h 5291"/>
                <a:gd name="T44" fmla="*/ 2147483647 w 10000"/>
                <a:gd name="T45" fmla="*/ 2147483647 h 5291"/>
                <a:gd name="T46" fmla="*/ 2147483647 w 10000"/>
                <a:gd name="T47" fmla="*/ 2147483647 h 5291"/>
                <a:gd name="T48" fmla="*/ 2147483647 w 10000"/>
                <a:gd name="T49" fmla="*/ 2147483647 h 5291"/>
                <a:gd name="T50" fmla="*/ 2147483647 w 10000"/>
                <a:gd name="T51" fmla="*/ 2147483647 h 5291"/>
                <a:gd name="T52" fmla="*/ 2147483647 w 10000"/>
                <a:gd name="T53" fmla="*/ 2147483647 h 5291"/>
                <a:gd name="T54" fmla="*/ 2147483647 w 10000"/>
                <a:gd name="T55" fmla="*/ 2147483647 h 5291"/>
                <a:gd name="T56" fmla="*/ 2147483647 w 10000"/>
                <a:gd name="T57" fmla="*/ 2147483647 h 5291"/>
                <a:gd name="T58" fmla="*/ 2147483647 w 10000"/>
                <a:gd name="T59" fmla="*/ 2147483647 h 5291"/>
                <a:gd name="T60" fmla="*/ 2147483647 w 10000"/>
                <a:gd name="T61" fmla="*/ 2147483647 h 5291"/>
                <a:gd name="T62" fmla="*/ 2147483647 w 10000"/>
                <a:gd name="T63" fmla="*/ 2147483647 h 5291"/>
                <a:gd name="T64" fmla="*/ 2147483647 w 10000"/>
                <a:gd name="T65" fmla="*/ 2147483647 h 5291"/>
                <a:gd name="T66" fmla="*/ 2147483647 w 10000"/>
                <a:gd name="T67" fmla="*/ 2147483647 h 5291"/>
                <a:gd name="T68" fmla="*/ 0 w 10000"/>
                <a:gd name="T69" fmla="*/ 2147483647 h 5291"/>
                <a:gd name="T70" fmla="*/ 2147483647 w 10000"/>
                <a:gd name="T71" fmla="*/ 2147483647 h 5291"/>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10000" h="5291">
                  <a:moveTo>
                    <a:pt x="85" y="2532"/>
                  </a:moveTo>
                  <a:cubicBezTo>
                    <a:pt x="1736" y="3911"/>
                    <a:pt x="7524" y="5298"/>
                    <a:pt x="9958" y="5291"/>
                  </a:cubicBezTo>
                  <a:cubicBezTo>
                    <a:pt x="9989" y="1958"/>
                    <a:pt x="9969" y="3333"/>
                    <a:pt x="10000" y="0"/>
                  </a:cubicBez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IN"/>
            </a:p>
          </p:txBody>
        </p:sp>
        <p:sp>
          <p:nvSpPr>
            <p:cNvPr id="15" name="Freeform 5"/>
            <p:cNvSpPr>
              <a:spLocks noEditPoints="1"/>
            </p:cNvSpPr>
            <p:nvPr/>
          </p:nvSpPr>
          <p:spPr bwMode="gray">
            <a:xfrm>
              <a:off x="0" y="1587"/>
              <a:ext cx="12192000" cy="6856413"/>
            </a:xfrm>
            <a:custGeom>
              <a:avLst/>
              <a:gdLst>
                <a:gd name="T0" fmla="*/ 0 w 15356"/>
                <a:gd name="T1" fmla="*/ 0 h 8638"/>
                <a:gd name="T2" fmla="*/ 0 w 15356"/>
                <a:gd name="T3" fmla="*/ 2147483647 h 8638"/>
                <a:gd name="T4" fmla="*/ 2147483647 w 15356"/>
                <a:gd name="T5" fmla="*/ 2147483647 h 8638"/>
                <a:gd name="T6" fmla="*/ 2147483647 w 15356"/>
                <a:gd name="T7" fmla="*/ 0 h 8638"/>
                <a:gd name="T8" fmla="*/ 0 w 15356"/>
                <a:gd name="T9" fmla="*/ 0 h 8638"/>
                <a:gd name="T10" fmla="*/ 2147483647 w 15356"/>
                <a:gd name="T11" fmla="*/ 2147483647 h 8638"/>
                <a:gd name="T12" fmla="*/ 2147483647 w 15356"/>
                <a:gd name="T13" fmla="*/ 2147483647 h 8638"/>
                <a:gd name="T14" fmla="*/ 2147483647 w 15356"/>
                <a:gd name="T15" fmla="*/ 2147483647 h 8638"/>
                <a:gd name="T16" fmla="*/ 2147483647 w 15356"/>
                <a:gd name="T17" fmla="*/ 2147483647 h 8638"/>
                <a:gd name="T18" fmla="*/ 2147483647 w 15356"/>
                <a:gd name="T19" fmla="*/ 2147483647 h 863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IN"/>
            </a:p>
          </p:txBody>
        </p:sp>
      </p:grpSp>
      <p:sp>
        <p:nvSpPr>
          <p:cNvPr id="16" name="Rectangle 15"/>
          <p:cNvSpPr/>
          <p:nvPr/>
        </p:nvSpPr>
        <p:spPr>
          <a:xfrm>
            <a:off x="10437813"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1153907" y="1693332"/>
            <a:ext cx="3860260" cy="1735668"/>
          </a:xfrm>
        </p:spPr>
        <p:txBody>
          <a:bodyPr anchor="b">
            <a:normAutofit/>
          </a:bodyPr>
          <a:lstStyle>
            <a:lvl1pPr algn="l">
              <a:defRPr sz="36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547870" y="1143000"/>
            <a:ext cx="3227193" cy="4572000"/>
          </a:xfrm>
          <a:prstGeom prst="roundRect">
            <a:avLst>
              <a:gd name="adj" fmla="val 1858"/>
            </a:avLst>
          </a:prstGeom>
          <a:effectLst>
            <a:outerShdw blurRad="50800" dist="50800" dir="5400000" algn="tl" rotWithShape="0">
              <a:srgbClr val="000000">
                <a:alpha val="43000"/>
              </a:srgbClr>
            </a:outerShdw>
          </a:effectLst>
        </p:spPr>
        <p:txBody>
          <a:bodyPr rtlCol="0">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noProof="0"/>
              <a:t>Click icon to add picture</a:t>
            </a:r>
            <a:endParaRPr lang="en-US" noProof="0" dirty="0"/>
          </a:p>
        </p:txBody>
      </p:sp>
      <p:sp>
        <p:nvSpPr>
          <p:cNvPr id="4" name="Text Placeholder 3"/>
          <p:cNvSpPr>
            <a:spLocks noGrp="1"/>
          </p:cNvSpPr>
          <p:nvPr>
            <p:ph type="body" sz="half" idx="2"/>
          </p:nvPr>
        </p:nvSpPr>
        <p:spPr bwMode="gray">
          <a:xfrm>
            <a:off x="1154955" y="3657600"/>
            <a:ext cx="3859212" cy="1371600"/>
          </a:xfrm>
        </p:spPr>
        <p:txBody>
          <a:bodyPr>
            <a:normAutofit/>
          </a:bodyPr>
          <a:lstStyle>
            <a:lvl1pPr marL="0" indent="0">
              <a:buNone/>
              <a:defRPr sz="1400">
                <a:solidFill>
                  <a:schemeClr val="accent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7" name="Date Placeholder 4"/>
          <p:cNvSpPr>
            <a:spLocks noGrp="1"/>
          </p:cNvSpPr>
          <p:nvPr>
            <p:ph type="dt" sz="half" idx="10"/>
          </p:nvPr>
        </p:nvSpPr>
        <p:spPr/>
        <p:txBody>
          <a:bodyPr/>
          <a:lstStyle>
            <a:lvl1pPr>
              <a:defRPr/>
            </a:lvl1pPr>
          </a:lstStyle>
          <a:p>
            <a:pPr>
              <a:defRPr/>
            </a:pPr>
            <a:fld id="{007EA428-3D13-47DD-BD97-29F45DD1286F}" type="datetime1">
              <a:rPr lang="en-IN" smtClean="0"/>
              <a:t>14-07-2026</a:t>
            </a:fld>
            <a:endParaRPr lang="en-IN"/>
          </a:p>
        </p:txBody>
      </p:sp>
      <p:sp>
        <p:nvSpPr>
          <p:cNvPr id="18" name="Footer Placeholder 5"/>
          <p:cNvSpPr>
            <a:spLocks noGrp="1"/>
          </p:cNvSpPr>
          <p:nvPr>
            <p:ph type="ftr" sz="quarter" idx="11"/>
          </p:nvPr>
        </p:nvSpPr>
        <p:spPr/>
        <p:txBody>
          <a:bodyPr/>
          <a:lstStyle>
            <a:lvl1pPr>
              <a:defRPr/>
            </a:lvl1pPr>
          </a:lstStyle>
          <a:p>
            <a:pPr>
              <a:defRPr/>
            </a:pPr>
            <a:r>
              <a:rPr lang="en-IN" sz="1000" dirty="0"/>
              <a:t>© GST &amp; Indirect Taxes Committee, ICAI</a:t>
            </a:r>
          </a:p>
        </p:txBody>
      </p:sp>
      <p:sp>
        <p:nvSpPr>
          <p:cNvPr id="19" name="Slide Number Placeholder 6"/>
          <p:cNvSpPr>
            <a:spLocks noGrp="1"/>
          </p:cNvSpPr>
          <p:nvPr>
            <p:ph type="sldNum" sz="quarter" idx="12"/>
          </p:nvPr>
        </p:nvSpPr>
        <p:spPr/>
        <p:txBody>
          <a:bodyPr/>
          <a:lstStyle>
            <a:lvl1pPr>
              <a:defRPr/>
            </a:lvl1pPr>
          </a:lstStyle>
          <a:p>
            <a:fld id="{7FA5A3D0-E251-454C-9ACE-E788CF250EC8}" type="slidenum">
              <a:rPr lang="en-IN" altLang="en-US"/>
              <a:pPr/>
              <a:t>‹#›</a:t>
            </a:fld>
            <a:endParaRPr lang="en-IN" altLang="en-US"/>
          </a:p>
        </p:txBody>
      </p:sp>
      <p:pic>
        <p:nvPicPr>
          <p:cNvPr id="20" name="Picture 19" descr="A blue and red logo with a white eagle and a blue circle&#10;&#10;Description automatically generated">
            <a:extLst>
              <a:ext uri="{FF2B5EF4-FFF2-40B4-BE49-F238E27FC236}">
                <a16:creationId xmlns="" xmlns:a16="http://schemas.microsoft.com/office/drawing/2014/main" id="{805C1A61-6662-AEA3-7924-F582F199849C}"/>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533592" y="526336"/>
            <a:ext cx="648000" cy="665345"/>
          </a:xfrm>
          <a:prstGeom prst="rect">
            <a:avLst/>
          </a:prstGeom>
        </p:spPr>
      </p:pic>
    </p:spTree>
    <p:extLst>
      <p:ext uri="{BB962C8B-B14F-4D97-AF65-F5344CB8AC3E}">
        <p14:creationId xmlns:p14="http://schemas.microsoft.com/office/powerpoint/2010/main" val="39355744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grpSp>
        <p:nvGrpSpPr>
          <p:cNvPr id="5" name="Group 23"/>
          <p:cNvGrpSpPr>
            <a:grpSpLocks/>
          </p:cNvGrpSpPr>
          <p:nvPr/>
        </p:nvGrpSpPr>
        <p:grpSpPr bwMode="auto">
          <a:xfrm>
            <a:off x="0" y="-1588"/>
            <a:ext cx="12192000" cy="6865938"/>
            <a:chOff x="0" y="-2373"/>
            <a:chExt cx="12192000" cy="6867027"/>
          </a:xfrm>
        </p:grpSpPr>
        <p:sp>
          <p:nvSpPr>
            <p:cNvPr id="6" name="Rectangle 5"/>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7" name="Oval 6"/>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8" name="Oval 7"/>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9" name="Oval 8"/>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0" name="Oval 9"/>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1" name="Oval 10"/>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2" name="Freeform 5"/>
            <p:cNvSpPr>
              <a:spLocks/>
            </p:cNvSpPr>
            <p:nvPr/>
          </p:nvSpPr>
          <p:spPr bwMode="gray">
            <a:xfrm rot="10371525">
              <a:off x="263767" y="4438254"/>
              <a:ext cx="3299407" cy="440924"/>
            </a:xfrm>
            <a:custGeom>
              <a:avLst/>
              <a:gdLst>
                <a:gd name="T0" fmla="*/ 2147483647 w 10000"/>
                <a:gd name="T1" fmla="*/ 2147483647 h 5291"/>
                <a:gd name="T2" fmla="*/ 2147483647 w 10000"/>
                <a:gd name="T3" fmla="*/ 2147483647 h 5291"/>
                <a:gd name="T4" fmla="*/ 2147483647 w 10000"/>
                <a:gd name="T5" fmla="*/ 0 h 5291"/>
                <a:gd name="T6" fmla="*/ 2147483647 w 10000"/>
                <a:gd name="T7" fmla="*/ 0 h 5291"/>
                <a:gd name="T8" fmla="*/ 2147483647 w 10000"/>
                <a:gd name="T9" fmla="*/ 2147483647 h 5291"/>
                <a:gd name="T10" fmla="*/ 2147483647 w 10000"/>
                <a:gd name="T11" fmla="*/ 2147483647 h 5291"/>
                <a:gd name="T12" fmla="*/ 2147483647 w 10000"/>
                <a:gd name="T13" fmla="*/ 2147483647 h 5291"/>
                <a:gd name="T14" fmla="*/ 2147483647 w 10000"/>
                <a:gd name="T15" fmla="*/ 2147483647 h 5291"/>
                <a:gd name="T16" fmla="*/ 2147483647 w 10000"/>
                <a:gd name="T17" fmla="*/ 2147483647 h 5291"/>
                <a:gd name="T18" fmla="*/ 2147483647 w 10000"/>
                <a:gd name="T19" fmla="*/ 2147483647 h 5291"/>
                <a:gd name="T20" fmla="*/ 2147483647 w 10000"/>
                <a:gd name="T21" fmla="*/ 2147483647 h 5291"/>
                <a:gd name="T22" fmla="*/ 2147483647 w 10000"/>
                <a:gd name="T23" fmla="*/ 2147483647 h 5291"/>
                <a:gd name="T24" fmla="*/ 2147483647 w 10000"/>
                <a:gd name="T25" fmla="*/ 2147483647 h 5291"/>
                <a:gd name="T26" fmla="*/ 2147483647 w 10000"/>
                <a:gd name="T27" fmla="*/ 2147483647 h 5291"/>
                <a:gd name="T28" fmla="*/ 2147483647 w 10000"/>
                <a:gd name="T29" fmla="*/ 2147483647 h 5291"/>
                <a:gd name="T30" fmla="*/ 2147483647 w 10000"/>
                <a:gd name="T31" fmla="*/ 2147483647 h 5291"/>
                <a:gd name="T32" fmla="*/ 2147483647 w 10000"/>
                <a:gd name="T33" fmla="*/ 2147483647 h 5291"/>
                <a:gd name="T34" fmla="*/ 2147483647 w 10000"/>
                <a:gd name="T35" fmla="*/ 2147483647 h 5291"/>
                <a:gd name="T36" fmla="*/ 2147483647 w 10000"/>
                <a:gd name="T37" fmla="*/ 2147483647 h 5291"/>
                <a:gd name="T38" fmla="*/ 2147483647 w 10000"/>
                <a:gd name="T39" fmla="*/ 2147483647 h 5291"/>
                <a:gd name="T40" fmla="*/ 2147483647 w 10000"/>
                <a:gd name="T41" fmla="*/ 2147483647 h 5291"/>
                <a:gd name="T42" fmla="*/ 2147483647 w 10000"/>
                <a:gd name="T43" fmla="*/ 2147483647 h 5291"/>
                <a:gd name="T44" fmla="*/ 2147483647 w 10000"/>
                <a:gd name="T45" fmla="*/ 2147483647 h 5291"/>
                <a:gd name="T46" fmla="*/ 2147483647 w 10000"/>
                <a:gd name="T47" fmla="*/ 2147483647 h 5291"/>
                <a:gd name="T48" fmla="*/ 2147483647 w 10000"/>
                <a:gd name="T49" fmla="*/ 2147483647 h 5291"/>
                <a:gd name="T50" fmla="*/ 2147483647 w 10000"/>
                <a:gd name="T51" fmla="*/ 2147483647 h 5291"/>
                <a:gd name="T52" fmla="*/ 2147483647 w 10000"/>
                <a:gd name="T53" fmla="*/ 2147483647 h 5291"/>
                <a:gd name="T54" fmla="*/ 2147483647 w 10000"/>
                <a:gd name="T55" fmla="*/ 2147483647 h 5291"/>
                <a:gd name="T56" fmla="*/ 2147483647 w 10000"/>
                <a:gd name="T57" fmla="*/ 2147483647 h 5291"/>
                <a:gd name="T58" fmla="*/ 2147483647 w 10000"/>
                <a:gd name="T59" fmla="*/ 2147483647 h 5291"/>
                <a:gd name="T60" fmla="*/ 2147483647 w 10000"/>
                <a:gd name="T61" fmla="*/ 2147483647 h 5291"/>
                <a:gd name="T62" fmla="*/ 2147483647 w 10000"/>
                <a:gd name="T63" fmla="*/ 2147483647 h 5291"/>
                <a:gd name="T64" fmla="*/ 2147483647 w 10000"/>
                <a:gd name="T65" fmla="*/ 2147483647 h 5291"/>
                <a:gd name="T66" fmla="*/ 2147483647 w 10000"/>
                <a:gd name="T67" fmla="*/ 2147483647 h 5291"/>
                <a:gd name="T68" fmla="*/ 0 w 10000"/>
                <a:gd name="T69" fmla="*/ 2147483647 h 5291"/>
                <a:gd name="T70" fmla="*/ 2147483647 w 10000"/>
                <a:gd name="T71" fmla="*/ 2147483647 h 5291"/>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10000" h="5291">
                  <a:moveTo>
                    <a:pt x="85" y="2532"/>
                  </a:moveTo>
                  <a:cubicBezTo>
                    <a:pt x="1736" y="3911"/>
                    <a:pt x="7524" y="5298"/>
                    <a:pt x="9958" y="5291"/>
                  </a:cubicBezTo>
                  <a:cubicBezTo>
                    <a:pt x="9989" y="1958"/>
                    <a:pt x="9969" y="3333"/>
                    <a:pt x="10000" y="0"/>
                  </a:cubicBez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IN"/>
            </a:p>
          </p:txBody>
        </p:sp>
        <p:sp>
          <p:nvSpPr>
            <p:cNvPr id="13" name="Freeform 5"/>
            <p:cNvSpPr>
              <a:spLocks/>
            </p:cNvSpPr>
            <p:nvPr/>
          </p:nvSpPr>
          <p:spPr bwMode="gray">
            <a:xfrm rot="10800000">
              <a:off x="459506" y="321130"/>
              <a:ext cx="11277600" cy="4533900"/>
            </a:xfrm>
            <a:custGeom>
              <a:avLst/>
              <a:gdLst>
                <a:gd name="T0" fmla="*/ 0 w 7104"/>
                <a:gd name="T1" fmla="*/ 0 h 2856"/>
                <a:gd name="T2" fmla="*/ 0 w 7104"/>
                <a:gd name="T3" fmla="*/ 2147483647 h 2856"/>
                <a:gd name="T4" fmla="*/ 2147483647 w 7104"/>
                <a:gd name="T5" fmla="*/ 2147483647 h 2856"/>
                <a:gd name="T6" fmla="*/ 2147483647 w 7104"/>
                <a:gd name="T7" fmla="*/ 2147483647 h 2856"/>
                <a:gd name="T8" fmla="*/ 2147483647 w 7104"/>
                <a:gd name="T9" fmla="*/ 2147483647 h 2856"/>
                <a:gd name="T10" fmla="*/ 2147483647 w 7104"/>
                <a:gd name="T11" fmla="*/ 2147483647 h 2856"/>
                <a:gd name="T12" fmla="*/ 2147483647 w 7104"/>
                <a:gd name="T13" fmla="*/ 2147483647 h 2856"/>
                <a:gd name="T14" fmla="*/ 2147483647 w 7104"/>
                <a:gd name="T15" fmla="*/ 2147483647 h 2856"/>
                <a:gd name="T16" fmla="*/ 2147483647 w 7104"/>
                <a:gd name="T17" fmla="*/ 2147483647 h 2856"/>
                <a:gd name="T18" fmla="*/ 2147483647 w 7104"/>
                <a:gd name="T19" fmla="*/ 2147483647 h 2856"/>
                <a:gd name="T20" fmla="*/ 2147483647 w 7104"/>
                <a:gd name="T21" fmla="*/ 2147483647 h 2856"/>
                <a:gd name="T22" fmla="*/ 2147483647 w 7104"/>
                <a:gd name="T23" fmla="*/ 2147483647 h 2856"/>
                <a:gd name="T24" fmla="*/ 2147483647 w 7104"/>
                <a:gd name="T25" fmla="*/ 2147483647 h 2856"/>
                <a:gd name="T26" fmla="*/ 2147483647 w 7104"/>
                <a:gd name="T27" fmla="*/ 2147483647 h 2856"/>
                <a:gd name="T28" fmla="*/ 2147483647 w 7104"/>
                <a:gd name="T29" fmla="*/ 2147483647 h 2856"/>
                <a:gd name="T30" fmla="*/ 2147483647 w 7104"/>
                <a:gd name="T31" fmla="*/ 2147483647 h 2856"/>
                <a:gd name="T32" fmla="*/ 2147483647 w 7104"/>
                <a:gd name="T33" fmla="*/ 2147483647 h 2856"/>
                <a:gd name="T34" fmla="*/ 2147483647 w 7104"/>
                <a:gd name="T35" fmla="*/ 2147483647 h 2856"/>
                <a:gd name="T36" fmla="*/ 2147483647 w 7104"/>
                <a:gd name="T37" fmla="*/ 2147483647 h 2856"/>
                <a:gd name="T38" fmla="*/ 2147483647 w 7104"/>
                <a:gd name="T39" fmla="*/ 2147483647 h 2856"/>
                <a:gd name="T40" fmla="*/ 2147483647 w 7104"/>
                <a:gd name="T41" fmla="*/ 2147483647 h 2856"/>
                <a:gd name="T42" fmla="*/ 2147483647 w 7104"/>
                <a:gd name="T43" fmla="*/ 2147483647 h 2856"/>
                <a:gd name="T44" fmla="*/ 2147483647 w 7104"/>
                <a:gd name="T45" fmla="*/ 2147483647 h 2856"/>
                <a:gd name="T46" fmla="*/ 2147483647 w 7104"/>
                <a:gd name="T47" fmla="*/ 2147483647 h 2856"/>
                <a:gd name="T48" fmla="*/ 2147483647 w 7104"/>
                <a:gd name="T49" fmla="*/ 2147483647 h 2856"/>
                <a:gd name="T50" fmla="*/ 2147483647 w 7104"/>
                <a:gd name="T51" fmla="*/ 2147483647 h 2856"/>
                <a:gd name="T52" fmla="*/ 2147483647 w 7104"/>
                <a:gd name="T53" fmla="*/ 2147483647 h 2856"/>
                <a:gd name="T54" fmla="*/ 2147483647 w 7104"/>
                <a:gd name="T55" fmla="*/ 2147483647 h 2856"/>
                <a:gd name="T56" fmla="*/ 2147483647 w 7104"/>
                <a:gd name="T57" fmla="*/ 2147483647 h 2856"/>
                <a:gd name="T58" fmla="*/ 2147483647 w 7104"/>
                <a:gd name="T59" fmla="*/ 2147483647 h 2856"/>
                <a:gd name="T60" fmla="*/ 2147483647 w 7104"/>
                <a:gd name="T61" fmla="*/ 2147483647 h 2856"/>
                <a:gd name="T62" fmla="*/ 2147483647 w 7104"/>
                <a:gd name="T63" fmla="*/ 2147483647 h 2856"/>
                <a:gd name="T64" fmla="*/ 2147483647 w 7104"/>
                <a:gd name="T65" fmla="*/ 2147483647 h 2856"/>
                <a:gd name="T66" fmla="*/ 2147483647 w 7104"/>
                <a:gd name="T67" fmla="*/ 2147483647 h 2856"/>
                <a:gd name="T68" fmla="*/ 2147483647 w 7104"/>
                <a:gd name="T69" fmla="*/ 2147483647 h 2856"/>
                <a:gd name="T70" fmla="*/ 2147483647 w 7104"/>
                <a:gd name="T71" fmla="*/ 2147483647 h 2856"/>
                <a:gd name="T72" fmla="*/ 2147483647 w 7104"/>
                <a:gd name="T73" fmla="*/ 2147483647 h 2856"/>
                <a:gd name="T74" fmla="*/ 2147483647 w 7104"/>
                <a:gd name="T75" fmla="*/ 2147483647 h 2856"/>
                <a:gd name="T76" fmla="*/ 2147483647 w 7104"/>
                <a:gd name="T77" fmla="*/ 2147483647 h 2856"/>
                <a:gd name="T78" fmla="*/ 2147483647 w 7104"/>
                <a:gd name="T79" fmla="*/ 2147483647 h 2856"/>
                <a:gd name="T80" fmla="*/ 2147483647 w 7104"/>
                <a:gd name="T81" fmla="*/ 2147483647 h 2856"/>
                <a:gd name="T82" fmla="*/ 2147483647 w 7104"/>
                <a:gd name="T83" fmla="*/ 2147483647 h 2856"/>
                <a:gd name="T84" fmla="*/ 2147483647 w 7104"/>
                <a:gd name="T85" fmla="*/ 2147483647 h 2856"/>
                <a:gd name="T86" fmla="*/ 2147483647 w 7104"/>
                <a:gd name="T87" fmla="*/ 2147483647 h 2856"/>
                <a:gd name="T88" fmla="*/ 2147483647 w 7104"/>
                <a:gd name="T89" fmla="*/ 2147483647 h 2856"/>
                <a:gd name="T90" fmla="*/ 2147483647 w 7104"/>
                <a:gd name="T91" fmla="*/ 2147483647 h 2856"/>
                <a:gd name="T92" fmla="*/ 2147483647 w 7104"/>
                <a:gd name="T93" fmla="*/ 2147483647 h 2856"/>
                <a:gd name="T94" fmla="*/ 2147483647 w 7104"/>
                <a:gd name="T95" fmla="*/ 2147483647 h 2856"/>
                <a:gd name="T96" fmla="*/ 2147483647 w 7104"/>
                <a:gd name="T97" fmla="*/ 2147483647 h 2856"/>
                <a:gd name="T98" fmla="*/ 0 w 7104"/>
                <a:gd name="T99" fmla="*/ 0 h 2856"/>
                <a:gd name="T100" fmla="*/ 0 w 7104"/>
                <a:gd name="T101" fmla="*/ 0 h 285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7104" h="2856">
                  <a:moveTo>
                    <a:pt x="0" y="0"/>
                  </a:moveTo>
                  <a:lnTo>
                    <a:pt x="0" y="2856"/>
                  </a:lnTo>
                  <a:lnTo>
                    <a:pt x="7104" y="2856"/>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IN"/>
            </a:p>
          </p:txBody>
        </p:sp>
        <p:sp>
          <p:nvSpPr>
            <p:cNvPr id="14" name="Freeform 5"/>
            <p:cNvSpPr>
              <a:spLocks noEditPoints="1"/>
            </p:cNvSpPr>
            <p:nvPr/>
          </p:nvSpPr>
          <p:spPr bwMode="gray">
            <a:xfrm>
              <a:off x="0" y="1587"/>
              <a:ext cx="12192000" cy="6856413"/>
            </a:xfrm>
            <a:custGeom>
              <a:avLst/>
              <a:gdLst>
                <a:gd name="T0" fmla="*/ 0 w 15356"/>
                <a:gd name="T1" fmla="*/ 0 h 8638"/>
                <a:gd name="T2" fmla="*/ 0 w 15356"/>
                <a:gd name="T3" fmla="*/ 2147483647 h 8638"/>
                <a:gd name="T4" fmla="*/ 2147483647 w 15356"/>
                <a:gd name="T5" fmla="*/ 2147483647 h 8638"/>
                <a:gd name="T6" fmla="*/ 2147483647 w 15356"/>
                <a:gd name="T7" fmla="*/ 0 h 8638"/>
                <a:gd name="T8" fmla="*/ 0 w 15356"/>
                <a:gd name="T9" fmla="*/ 0 h 8638"/>
                <a:gd name="T10" fmla="*/ 2147483647 w 15356"/>
                <a:gd name="T11" fmla="*/ 2147483647 h 8638"/>
                <a:gd name="T12" fmla="*/ 2147483647 w 15356"/>
                <a:gd name="T13" fmla="*/ 2147483647 h 8638"/>
                <a:gd name="T14" fmla="*/ 2147483647 w 15356"/>
                <a:gd name="T15" fmla="*/ 2147483647 h 8638"/>
                <a:gd name="T16" fmla="*/ 2147483647 w 15356"/>
                <a:gd name="T17" fmla="*/ 2147483647 h 8638"/>
                <a:gd name="T18" fmla="*/ 2147483647 w 15356"/>
                <a:gd name="T19" fmla="*/ 2147483647 h 863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IN"/>
            </a:p>
          </p:txBody>
        </p:sp>
      </p:grpSp>
      <p:sp>
        <p:nvSpPr>
          <p:cNvPr id="15" name="Rectangle 14"/>
          <p:cNvSpPr/>
          <p:nvPr/>
        </p:nvSpPr>
        <p:spPr>
          <a:xfrm>
            <a:off x="10437813"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1154956" y="4966674"/>
            <a:ext cx="882565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1154955" y="685800"/>
            <a:ext cx="8825658" cy="3429000"/>
          </a:xfrm>
          <a:prstGeom prst="roundRect">
            <a:avLst>
              <a:gd name="adj" fmla="val 1858"/>
            </a:avLst>
          </a:prstGeom>
          <a:effectLst>
            <a:outerShdw blurRad="50800" dist="50800" dir="5400000" algn="tl" rotWithShape="0">
              <a:srgbClr val="000000">
                <a:alpha val="43000"/>
              </a:srgbClr>
            </a:outerShdw>
          </a:effectLst>
        </p:spPr>
        <p:txBody>
          <a:bodyPr rtlCol="0">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noProof="0"/>
              <a:t>Click icon to add picture</a:t>
            </a:r>
            <a:endParaRPr lang="en-US" noProof="0" dirty="0"/>
          </a:p>
        </p:txBody>
      </p:sp>
      <p:sp>
        <p:nvSpPr>
          <p:cNvPr id="4" name="Text Placeholder 3"/>
          <p:cNvSpPr>
            <a:spLocks noGrp="1"/>
          </p:cNvSpPr>
          <p:nvPr>
            <p:ph type="body" sz="half" idx="2"/>
          </p:nvPr>
        </p:nvSpPr>
        <p:spPr bwMode="gray">
          <a:xfrm>
            <a:off x="1154956" y="5536665"/>
            <a:ext cx="8825656" cy="493712"/>
          </a:xfrm>
        </p:spPr>
        <p:txBody>
          <a:bodyPr>
            <a:normAutofit/>
          </a:bodyPr>
          <a:lstStyle>
            <a:lvl1pPr marL="0" indent="0">
              <a:buNone/>
              <a:defRPr sz="1200">
                <a:solidFill>
                  <a:schemeClr val="accent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6" name="Date Placeholder 4"/>
          <p:cNvSpPr>
            <a:spLocks noGrp="1"/>
          </p:cNvSpPr>
          <p:nvPr>
            <p:ph type="dt" sz="half" idx="10"/>
          </p:nvPr>
        </p:nvSpPr>
        <p:spPr/>
        <p:txBody>
          <a:bodyPr/>
          <a:lstStyle>
            <a:lvl1pPr>
              <a:defRPr/>
            </a:lvl1pPr>
          </a:lstStyle>
          <a:p>
            <a:pPr>
              <a:defRPr/>
            </a:pPr>
            <a:fld id="{0B3747D6-5B21-42D0-B12A-90A131D298A4}" type="datetime1">
              <a:rPr lang="en-IN" smtClean="0"/>
              <a:t>14-07-2026</a:t>
            </a:fld>
            <a:endParaRPr lang="en-IN"/>
          </a:p>
        </p:txBody>
      </p:sp>
      <p:sp>
        <p:nvSpPr>
          <p:cNvPr id="17" name="Footer Placeholder 5"/>
          <p:cNvSpPr>
            <a:spLocks noGrp="1"/>
          </p:cNvSpPr>
          <p:nvPr>
            <p:ph type="ftr" sz="quarter" idx="11"/>
          </p:nvPr>
        </p:nvSpPr>
        <p:spPr/>
        <p:txBody>
          <a:bodyPr/>
          <a:lstStyle>
            <a:lvl1pPr>
              <a:defRPr/>
            </a:lvl1pPr>
          </a:lstStyle>
          <a:p>
            <a:pPr>
              <a:defRPr/>
            </a:pPr>
            <a:r>
              <a:rPr lang="en-IN" dirty="0"/>
              <a:t>© GST &amp; Indirect Taxes Committee, ICAI</a:t>
            </a:r>
          </a:p>
        </p:txBody>
      </p:sp>
      <p:sp>
        <p:nvSpPr>
          <p:cNvPr id="18" name="Slide Number Placeholder 6"/>
          <p:cNvSpPr>
            <a:spLocks noGrp="1"/>
          </p:cNvSpPr>
          <p:nvPr>
            <p:ph type="sldNum" sz="quarter" idx="12"/>
          </p:nvPr>
        </p:nvSpPr>
        <p:spPr/>
        <p:txBody>
          <a:bodyPr/>
          <a:lstStyle>
            <a:lvl1pPr>
              <a:defRPr/>
            </a:lvl1pPr>
          </a:lstStyle>
          <a:p>
            <a:fld id="{1A6100AD-F474-43A9-974D-3AB9D7A9C538}" type="slidenum">
              <a:rPr lang="en-IN" altLang="en-US"/>
              <a:pPr/>
              <a:t>‹#›</a:t>
            </a:fld>
            <a:endParaRPr lang="en-IN" altLang="en-US"/>
          </a:p>
        </p:txBody>
      </p:sp>
      <p:pic>
        <p:nvPicPr>
          <p:cNvPr id="19" name="Picture 18" descr="A blue and red logo with a white eagle and a blue circle&#10;&#10;Description automatically generated">
            <a:extLst>
              <a:ext uri="{FF2B5EF4-FFF2-40B4-BE49-F238E27FC236}">
                <a16:creationId xmlns="" xmlns:a16="http://schemas.microsoft.com/office/drawing/2014/main" id="{7A8A1133-3F74-7AAF-164E-06078E49AB47}"/>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86851" y="-54230"/>
            <a:ext cx="648000" cy="665345"/>
          </a:xfrm>
          <a:prstGeom prst="rect">
            <a:avLst/>
          </a:prstGeom>
        </p:spPr>
      </p:pic>
    </p:spTree>
    <p:extLst>
      <p:ext uri="{BB962C8B-B14F-4D97-AF65-F5344CB8AC3E}">
        <p14:creationId xmlns:p14="http://schemas.microsoft.com/office/powerpoint/2010/main" val="368807190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Title and Caption">
    <p:spTree>
      <p:nvGrpSpPr>
        <p:cNvPr id="1" name=""/>
        <p:cNvGrpSpPr/>
        <p:nvPr/>
      </p:nvGrpSpPr>
      <p:grpSpPr>
        <a:xfrm>
          <a:off x="0" y="0"/>
          <a:ext cx="0" cy="0"/>
          <a:chOff x="0" y="0"/>
          <a:chExt cx="0" cy="0"/>
        </a:xfrm>
      </p:grpSpPr>
      <p:grpSp>
        <p:nvGrpSpPr>
          <p:cNvPr id="4" name="Group 23"/>
          <p:cNvGrpSpPr>
            <a:grpSpLocks/>
          </p:cNvGrpSpPr>
          <p:nvPr/>
        </p:nvGrpSpPr>
        <p:grpSpPr bwMode="auto">
          <a:xfrm>
            <a:off x="0" y="-1588"/>
            <a:ext cx="12192000" cy="6865938"/>
            <a:chOff x="0" y="-2373"/>
            <a:chExt cx="12192000" cy="6867027"/>
          </a:xfrm>
        </p:grpSpPr>
        <p:sp>
          <p:nvSpPr>
            <p:cNvPr id="5" name="Rectangle 4"/>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6" name="Oval 5"/>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Oval 6"/>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9" name="Oval 8"/>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0" name="Oval 9"/>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1" name="Oval 10"/>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2" name="Freeform 5"/>
            <p:cNvSpPr>
              <a:spLocks/>
            </p:cNvSpPr>
            <p:nvPr/>
          </p:nvSpPr>
          <p:spPr bwMode="gray">
            <a:xfrm rot="-589932">
              <a:off x="8490951" y="2714874"/>
              <a:ext cx="3299407" cy="440924"/>
            </a:xfrm>
            <a:custGeom>
              <a:avLst/>
              <a:gdLst>
                <a:gd name="T0" fmla="*/ 2147483647 w 10000"/>
                <a:gd name="T1" fmla="*/ 2147483647 h 5291"/>
                <a:gd name="T2" fmla="*/ 2147483647 w 10000"/>
                <a:gd name="T3" fmla="*/ 2147483647 h 5291"/>
                <a:gd name="T4" fmla="*/ 2147483647 w 10000"/>
                <a:gd name="T5" fmla="*/ 0 h 5291"/>
                <a:gd name="T6" fmla="*/ 2147483647 w 10000"/>
                <a:gd name="T7" fmla="*/ 0 h 5291"/>
                <a:gd name="T8" fmla="*/ 2147483647 w 10000"/>
                <a:gd name="T9" fmla="*/ 2147483647 h 5291"/>
                <a:gd name="T10" fmla="*/ 2147483647 w 10000"/>
                <a:gd name="T11" fmla="*/ 2147483647 h 5291"/>
                <a:gd name="T12" fmla="*/ 2147483647 w 10000"/>
                <a:gd name="T13" fmla="*/ 2147483647 h 5291"/>
                <a:gd name="T14" fmla="*/ 2147483647 w 10000"/>
                <a:gd name="T15" fmla="*/ 2147483647 h 5291"/>
                <a:gd name="T16" fmla="*/ 2147483647 w 10000"/>
                <a:gd name="T17" fmla="*/ 2147483647 h 5291"/>
                <a:gd name="T18" fmla="*/ 2147483647 w 10000"/>
                <a:gd name="T19" fmla="*/ 2147483647 h 5291"/>
                <a:gd name="T20" fmla="*/ 2147483647 w 10000"/>
                <a:gd name="T21" fmla="*/ 2147483647 h 5291"/>
                <a:gd name="T22" fmla="*/ 2147483647 w 10000"/>
                <a:gd name="T23" fmla="*/ 2147483647 h 5291"/>
                <a:gd name="T24" fmla="*/ 2147483647 w 10000"/>
                <a:gd name="T25" fmla="*/ 2147483647 h 5291"/>
                <a:gd name="T26" fmla="*/ 2147483647 w 10000"/>
                <a:gd name="T27" fmla="*/ 2147483647 h 5291"/>
                <a:gd name="T28" fmla="*/ 2147483647 w 10000"/>
                <a:gd name="T29" fmla="*/ 2147483647 h 5291"/>
                <a:gd name="T30" fmla="*/ 2147483647 w 10000"/>
                <a:gd name="T31" fmla="*/ 2147483647 h 5291"/>
                <a:gd name="T32" fmla="*/ 2147483647 w 10000"/>
                <a:gd name="T33" fmla="*/ 2147483647 h 5291"/>
                <a:gd name="T34" fmla="*/ 2147483647 w 10000"/>
                <a:gd name="T35" fmla="*/ 2147483647 h 5291"/>
                <a:gd name="T36" fmla="*/ 2147483647 w 10000"/>
                <a:gd name="T37" fmla="*/ 2147483647 h 5291"/>
                <a:gd name="T38" fmla="*/ 2147483647 w 10000"/>
                <a:gd name="T39" fmla="*/ 2147483647 h 5291"/>
                <a:gd name="T40" fmla="*/ 2147483647 w 10000"/>
                <a:gd name="T41" fmla="*/ 2147483647 h 5291"/>
                <a:gd name="T42" fmla="*/ 2147483647 w 10000"/>
                <a:gd name="T43" fmla="*/ 2147483647 h 5291"/>
                <a:gd name="T44" fmla="*/ 2147483647 w 10000"/>
                <a:gd name="T45" fmla="*/ 2147483647 h 5291"/>
                <a:gd name="T46" fmla="*/ 2147483647 w 10000"/>
                <a:gd name="T47" fmla="*/ 2147483647 h 5291"/>
                <a:gd name="T48" fmla="*/ 2147483647 w 10000"/>
                <a:gd name="T49" fmla="*/ 2147483647 h 5291"/>
                <a:gd name="T50" fmla="*/ 2147483647 w 10000"/>
                <a:gd name="T51" fmla="*/ 2147483647 h 5291"/>
                <a:gd name="T52" fmla="*/ 2147483647 w 10000"/>
                <a:gd name="T53" fmla="*/ 2147483647 h 5291"/>
                <a:gd name="T54" fmla="*/ 2147483647 w 10000"/>
                <a:gd name="T55" fmla="*/ 2147483647 h 5291"/>
                <a:gd name="T56" fmla="*/ 2147483647 w 10000"/>
                <a:gd name="T57" fmla="*/ 2147483647 h 5291"/>
                <a:gd name="T58" fmla="*/ 2147483647 w 10000"/>
                <a:gd name="T59" fmla="*/ 2147483647 h 5291"/>
                <a:gd name="T60" fmla="*/ 2147483647 w 10000"/>
                <a:gd name="T61" fmla="*/ 2147483647 h 5291"/>
                <a:gd name="T62" fmla="*/ 2147483647 w 10000"/>
                <a:gd name="T63" fmla="*/ 2147483647 h 5291"/>
                <a:gd name="T64" fmla="*/ 2147483647 w 10000"/>
                <a:gd name="T65" fmla="*/ 2147483647 h 5291"/>
                <a:gd name="T66" fmla="*/ 2147483647 w 10000"/>
                <a:gd name="T67" fmla="*/ 2147483647 h 5291"/>
                <a:gd name="T68" fmla="*/ 0 w 10000"/>
                <a:gd name="T69" fmla="*/ 2147483647 h 5291"/>
                <a:gd name="T70" fmla="*/ 2147483647 w 10000"/>
                <a:gd name="T71" fmla="*/ 2147483647 h 5291"/>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10000" h="5291">
                  <a:moveTo>
                    <a:pt x="85" y="2532"/>
                  </a:moveTo>
                  <a:cubicBezTo>
                    <a:pt x="1736" y="3911"/>
                    <a:pt x="7524" y="5298"/>
                    <a:pt x="9958" y="5291"/>
                  </a:cubicBezTo>
                  <a:cubicBezTo>
                    <a:pt x="9989" y="1958"/>
                    <a:pt x="9969" y="3333"/>
                    <a:pt x="10000" y="0"/>
                  </a:cubicBez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IN"/>
            </a:p>
          </p:txBody>
        </p:sp>
        <p:sp>
          <p:nvSpPr>
            <p:cNvPr id="13" name="Freeform 5"/>
            <p:cNvSpPr>
              <a:spLocks/>
            </p:cNvSpPr>
            <p:nvPr/>
          </p:nvSpPr>
          <p:spPr bwMode="gray">
            <a:xfrm>
              <a:off x="455612" y="2801319"/>
              <a:ext cx="11277600" cy="3602637"/>
            </a:xfrm>
            <a:custGeom>
              <a:avLst/>
              <a:gdLst>
                <a:gd name="T0" fmla="*/ 0 w 10000"/>
                <a:gd name="T1" fmla="*/ 0 h 7946"/>
                <a:gd name="T2" fmla="*/ 0 w 10000"/>
                <a:gd name="T3" fmla="*/ 2147483647 h 7946"/>
                <a:gd name="T4" fmla="*/ 2147483647 w 10000"/>
                <a:gd name="T5" fmla="*/ 2147483647 h 7946"/>
                <a:gd name="T6" fmla="*/ 2147483647 w 10000"/>
                <a:gd name="T7" fmla="*/ 2147483647 h 7946"/>
                <a:gd name="T8" fmla="*/ 2147483647 w 10000"/>
                <a:gd name="T9" fmla="*/ 2147483647 h 7946"/>
                <a:gd name="T10" fmla="*/ 2147483647 w 10000"/>
                <a:gd name="T11" fmla="*/ 2147483647 h 7946"/>
                <a:gd name="T12" fmla="*/ 2147483647 w 10000"/>
                <a:gd name="T13" fmla="*/ 2147483647 h 7946"/>
                <a:gd name="T14" fmla="*/ 2147483647 w 10000"/>
                <a:gd name="T15" fmla="*/ 2147483647 h 7946"/>
                <a:gd name="T16" fmla="*/ 2147483647 w 10000"/>
                <a:gd name="T17" fmla="*/ 2147483647 h 7946"/>
                <a:gd name="T18" fmla="*/ 2147483647 w 10000"/>
                <a:gd name="T19" fmla="*/ 2147483647 h 7946"/>
                <a:gd name="T20" fmla="*/ 2147483647 w 10000"/>
                <a:gd name="T21" fmla="*/ 2147483647 h 7946"/>
                <a:gd name="T22" fmla="*/ 2147483647 w 10000"/>
                <a:gd name="T23" fmla="*/ 2147483647 h 7946"/>
                <a:gd name="T24" fmla="*/ 2147483647 w 10000"/>
                <a:gd name="T25" fmla="*/ 2147483647 h 7946"/>
                <a:gd name="T26" fmla="*/ 2147483647 w 10000"/>
                <a:gd name="T27" fmla="*/ 2147483647 h 7946"/>
                <a:gd name="T28" fmla="*/ 2147483647 w 10000"/>
                <a:gd name="T29" fmla="*/ 2147483647 h 7946"/>
                <a:gd name="T30" fmla="*/ 2147483647 w 10000"/>
                <a:gd name="T31" fmla="*/ 2147483647 h 7946"/>
                <a:gd name="T32" fmla="*/ 2147483647 w 10000"/>
                <a:gd name="T33" fmla="*/ 2147483647 h 7946"/>
                <a:gd name="T34" fmla="*/ 2147483647 w 10000"/>
                <a:gd name="T35" fmla="*/ 2147483647 h 7946"/>
                <a:gd name="T36" fmla="*/ 2147483647 w 10000"/>
                <a:gd name="T37" fmla="*/ 2147483647 h 7946"/>
                <a:gd name="T38" fmla="*/ 2147483647 w 10000"/>
                <a:gd name="T39" fmla="*/ 2147483647 h 7946"/>
                <a:gd name="T40" fmla="*/ 2147483647 w 10000"/>
                <a:gd name="T41" fmla="*/ 2147483647 h 7946"/>
                <a:gd name="T42" fmla="*/ 2147483647 w 10000"/>
                <a:gd name="T43" fmla="*/ 2147483647 h 7946"/>
                <a:gd name="T44" fmla="*/ 2147483647 w 10000"/>
                <a:gd name="T45" fmla="*/ 2147483647 h 7946"/>
                <a:gd name="T46" fmla="*/ 2147483647 w 10000"/>
                <a:gd name="T47" fmla="*/ 2147483647 h 7946"/>
                <a:gd name="T48" fmla="*/ 2147483647 w 10000"/>
                <a:gd name="T49" fmla="*/ 2147483647 h 7946"/>
                <a:gd name="T50" fmla="*/ 2147483647 w 10000"/>
                <a:gd name="T51" fmla="*/ 2147483647 h 7946"/>
                <a:gd name="T52" fmla="*/ 2147483647 w 10000"/>
                <a:gd name="T53" fmla="*/ 2147483647 h 7946"/>
                <a:gd name="T54" fmla="*/ 2147483647 w 10000"/>
                <a:gd name="T55" fmla="*/ 2147483647 h 7946"/>
                <a:gd name="T56" fmla="*/ 2147483647 w 10000"/>
                <a:gd name="T57" fmla="*/ 2147483647 h 7946"/>
                <a:gd name="T58" fmla="*/ 2147483647 w 10000"/>
                <a:gd name="T59" fmla="*/ 2147483647 h 7946"/>
                <a:gd name="T60" fmla="*/ 2147483647 w 10000"/>
                <a:gd name="T61" fmla="*/ 2147483647 h 7946"/>
                <a:gd name="T62" fmla="*/ 2147483647 w 10000"/>
                <a:gd name="T63" fmla="*/ 2147483647 h 7946"/>
                <a:gd name="T64" fmla="*/ 2147483647 w 10000"/>
                <a:gd name="T65" fmla="*/ 2147483647 h 7946"/>
                <a:gd name="T66" fmla="*/ 2147483647 w 10000"/>
                <a:gd name="T67" fmla="*/ 2147483647 h 7946"/>
                <a:gd name="T68" fmla="*/ 2147483647 w 10000"/>
                <a:gd name="T69" fmla="*/ 2147483647 h 7946"/>
                <a:gd name="T70" fmla="*/ 2147483647 w 10000"/>
                <a:gd name="T71" fmla="*/ 2147483647 h 7946"/>
                <a:gd name="T72" fmla="*/ 2147483647 w 10000"/>
                <a:gd name="T73" fmla="*/ 2147483647 h 7946"/>
                <a:gd name="T74" fmla="*/ 2147483647 w 10000"/>
                <a:gd name="T75" fmla="*/ 2147483647 h 7946"/>
                <a:gd name="T76" fmla="*/ 2147483647 w 10000"/>
                <a:gd name="T77" fmla="*/ 2147483647 h 7946"/>
                <a:gd name="T78" fmla="*/ 2147483647 w 10000"/>
                <a:gd name="T79" fmla="*/ 2147483647 h 7946"/>
                <a:gd name="T80" fmla="*/ 2147483647 w 10000"/>
                <a:gd name="T81" fmla="*/ 2147483647 h 7946"/>
                <a:gd name="T82" fmla="*/ 2147483647 w 10000"/>
                <a:gd name="T83" fmla="*/ 2147483647 h 7946"/>
                <a:gd name="T84" fmla="*/ 2147483647 w 10000"/>
                <a:gd name="T85" fmla="*/ 2147483647 h 7946"/>
                <a:gd name="T86" fmla="*/ 2147483647 w 10000"/>
                <a:gd name="T87" fmla="*/ 2147483647 h 7946"/>
                <a:gd name="T88" fmla="*/ 2147483647 w 10000"/>
                <a:gd name="T89" fmla="*/ 2147483647 h 7946"/>
                <a:gd name="T90" fmla="*/ 2147483647 w 10000"/>
                <a:gd name="T91" fmla="*/ 2147483647 h 7946"/>
                <a:gd name="T92" fmla="*/ 2147483647 w 10000"/>
                <a:gd name="T93" fmla="*/ 2147483647 h 7946"/>
                <a:gd name="T94" fmla="*/ 2147483647 w 10000"/>
                <a:gd name="T95" fmla="*/ 2147483647 h 7946"/>
                <a:gd name="T96" fmla="*/ 2147483647 w 10000"/>
                <a:gd name="T97" fmla="*/ 2147483647 h 7946"/>
                <a:gd name="T98" fmla="*/ 0 w 10000"/>
                <a:gd name="T99" fmla="*/ 0 h 7946"/>
                <a:gd name="T100" fmla="*/ 0 w 10000"/>
                <a:gd name="T101" fmla="*/ 0 h 794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10000" h="7946">
                  <a:moveTo>
                    <a:pt x="0" y="0"/>
                  </a:moveTo>
                  <a:lnTo>
                    <a:pt x="0" y="7945"/>
                  </a:lnTo>
                  <a:lnTo>
                    <a:pt x="10000" y="7946"/>
                  </a:lnTo>
                  <a:lnTo>
                    <a:pt x="10000" y="4"/>
                  </a:lnTo>
                  <a:lnTo>
                    <a:pt x="9773" y="91"/>
                  </a:lnTo>
                  <a:lnTo>
                    <a:pt x="9547" y="175"/>
                  </a:lnTo>
                  <a:lnTo>
                    <a:pt x="9320" y="256"/>
                  </a:lnTo>
                  <a:lnTo>
                    <a:pt x="9092" y="326"/>
                  </a:lnTo>
                  <a:lnTo>
                    <a:pt x="8865" y="396"/>
                  </a:lnTo>
                  <a:lnTo>
                    <a:pt x="8637" y="462"/>
                  </a:lnTo>
                  <a:lnTo>
                    <a:pt x="8412" y="518"/>
                  </a:lnTo>
                  <a:lnTo>
                    <a:pt x="8184" y="571"/>
                  </a:lnTo>
                  <a:lnTo>
                    <a:pt x="7957" y="620"/>
                  </a:lnTo>
                  <a:lnTo>
                    <a:pt x="7734" y="662"/>
                  </a:lnTo>
                  <a:lnTo>
                    <a:pt x="7508" y="704"/>
                  </a:lnTo>
                  <a:lnTo>
                    <a:pt x="7285" y="739"/>
                  </a:lnTo>
                  <a:lnTo>
                    <a:pt x="7062" y="767"/>
                  </a:lnTo>
                  <a:lnTo>
                    <a:pt x="6840" y="795"/>
                  </a:lnTo>
                  <a:lnTo>
                    <a:pt x="6620" y="819"/>
                  </a:lnTo>
                  <a:lnTo>
                    <a:pt x="6402" y="837"/>
                  </a:lnTo>
                  <a:lnTo>
                    <a:pt x="6184" y="851"/>
                  </a:lnTo>
                  <a:lnTo>
                    <a:pt x="5968" y="865"/>
                  </a:lnTo>
                  <a:lnTo>
                    <a:pt x="5755" y="872"/>
                  </a:lnTo>
                  <a:lnTo>
                    <a:pt x="5542" y="879"/>
                  </a:lnTo>
                  <a:lnTo>
                    <a:pt x="5332" y="882"/>
                  </a:lnTo>
                  <a:lnTo>
                    <a:pt x="5124" y="879"/>
                  </a:lnTo>
                  <a:lnTo>
                    <a:pt x="4918" y="879"/>
                  </a:lnTo>
                  <a:lnTo>
                    <a:pt x="4714" y="872"/>
                  </a:lnTo>
                  <a:lnTo>
                    <a:pt x="4514" y="861"/>
                  </a:lnTo>
                  <a:lnTo>
                    <a:pt x="4316" y="851"/>
                  </a:lnTo>
                  <a:lnTo>
                    <a:pt x="4122" y="840"/>
                  </a:lnTo>
                  <a:lnTo>
                    <a:pt x="3929" y="823"/>
                  </a:lnTo>
                  <a:lnTo>
                    <a:pt x="3739" y="805"/>
                  </a:lnTo>
                  <a:lnTo>
                    <a:pt x="3553" y="788"/>
                  </a:lnTo>
                  <a:lnTo>
                    <a:pt x="3190" y="742"/>
                  </a:lnTo>
                  <a:lnTo>
                    <a:pt x="2842" y="693"/>
                  </a:lnTo>
                  <a:lnTo>
                    <a:pt x="2508" y="641"/>
                  </a:lnTo>
                  <a:lnTo>
                    <a:pt x="2192" y="585"/>
                  </a:lnTo>
                  <a:lnTo>
                    <a:pt x="1890" y="525"/>
                  </a:lnTo>
                  <a:lnTo>
                    <a:pt x="1610" y="462"/>
                  </a:lnTo>
                  <a:lnTo>
                    <a:pt x="1347" y="399"/>
                  </a:lnTo>
                  <a:lnTo>
                    <a:pt x="1105" y="336"/>
                  </a:lnTo>
                  <a:lnTo>
                    <a:pt x="883" y="277"/>
                  </a:lnTo>
                  <a:lnTo>
                    <a:pt x="686" y="221"/>
                  </a:lnTo>
                  <a:lnTo>
                    <a:pt x="508" y="168"/>
                  </a:lnTo>
                  <a:lnTo>
                    <a:pt x="358" y="123"/>
                  </a:lnTo>
                  <a:lnTo>
                    <a:pt x="232" y="81"/>
                  </a:lnTo>
                  <a:lnTo>
                    <a:pt x="59" y="21"/>
                  </a:lnTo>
                  <a:lnTo>
                    <a:pt x="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IN"/>
            </a:p>
          </p:txBody>
        </p:sp>
        <p:sp>
          <p:nvSpPr>
            <p:cNvPr id="14" name="Freeform 5"/>
            <p:cNvSpPr>
              <a:spLocks noEditPoints="1"/>
            </p:cNvSpPr>
            <p:nvPr/>
          </p:nvSpPr>
          <p:spPr bwMode="gray">
            <a:xfrm>
              <a:off x="0" y="1587"/>
              <a:ext cx="12192000" cy="6856413"/>
            </a:xfrm>
            <a:custGeom>
              <a:avLst/>
              <a:gdLst>
                <a:gd name="T0" fmla="*/ 0 w 15356"/>
                <a:gd name="T1" fmla="*/ 0 h 8638"/>
                <a:gd name="T2" fmla="*/ 0 w 15356"/>
                <a:gd name="T3" fmla="*/ 2147483647 h 8638"/>
                <a:gd name="T4" fmla="*/ 2147483647 w 15356"/>
                <a:gd name="T5" fmla="*/ 2147483647 h 8638"/>
                <a:gd name="T6" fmla="*/ 2147483647 w 15356"/>
                <a:gd name="T7" fmla="*/ 0 h 8638"/>
                <a:gd name="T8" fmla="*/ 0 w 15356"/>
                <a:gd name="T9" fmla="*/ 0 h 8638"/>
                <a:gd name="T10" fmla="*/ 2147483647 w 15356"/>
                <a:gd name="T11" fmla="*/ 2147483647 h 8638"/>
                <a:gd name="T12" fmla="*/ 2147483647 w 15356"/>
                <a:gd name="T13" fmla="*/ 2147483647 h 8638"/>
                <a:gd name="T14" fmla="*/ 2147483647 w 15356"/>
                <a:gd name="T15" fmla="*/ 2147483647 h 8638"/>
                <a:gd name="T16" fmla="*/ 2147483647 w 15356"/>
                <a:gd name="T17" fmla="*/ 2147483647 h 8638"/>
                <a:gd name="T18" fmla="*/ 2147483647 w 15356"/>
                <a:gd name="T19" fmla="*/ 2147483647 h 863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IN"/>
            </a:p>
          </p:txBody>
        </p:sp>
      </p:grpSp>
      <p:sp>
        <p:nvSpPr>
          <p:cNvPr id="15" name="Rectangle 14"/>
          <p:cNvSpPr/>
          <p:nvPr/>
        </p:nvSpPr>
        <p:spPr>
          <a:xfrm>
            <a:off x="10437813"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1154954" y="1063416"/>
            <a:ext cx="8825659" cy="1379755"/>
          </a:xfrm>
        </p:spPr>
        <p:txBody>
          <a:bodyPr/>
          <a:lstStyle>
            <a:lvl1pPr>
              <a:defRPr sz="4000"/>
            </a:lvl1pPr>
          </a:lstStyle>
          <a:p>
            <a:r>
              <a:rPr lang="en-US"/>
              <a:t>Click to edit Master title style</a:t>
            </a:r>
            <a:endParaRPr lang="en-US" dirty="0"/>
          </a:p>
        </p:txBody>
      </p:sp>
      <p:sp>
        <p:nvSpPr>
          <p:cNvPr id="8" name="Text Placeholder 3"/>
          <p:cNvSpPr>
            <a:spLocks noGrp="1"/>
          </p:cNvSpPr>
          <p:nvPr>
            <p:ph type="body" sz="half" idx="2"/>
          </p:nvPr>
        </p:nvSpPr>
        <p:spPr>
          <a:xfrm>
            <a:off x="1154954" y="3543300"/>
            <a:ext cx="8825659" cy="24765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6" name="Date Placeholder 3"/>
          <p:cNvSpPr>
            <a:spLocks noGrp="1"/>
          </p:cNvSpPr>
          <p:nvPr>
            <p:ph type="dt" sz="half" idx="10"/>
          </p:nvPr>
        </p:nvSpPr>
        <p:spPr/>
        <p:txBody>
          <a:bodyPr/>
          <a:lstStyle>
            <a:lvl1pPr>
              <a:defRPr/>
            </a:lvl1pPr>
          </a:lstStyle>
          <a:p>
            <a:pPr>
              <a:defRPr/>
            </a:pPr>
            <a:fld id="{31D86A24-622F-4E6E-9EBD-9A110EC1F31C}" type="datetime1">
              <a:rPr lang="en-IN" smtClean="0"/>
              <a:t>14-07-2026</a:t>
            </a:fld>
            <a:endParaRPr lang="en-IN"/>
          </a:p>
        </p:txBody>
      </p:sp>
      <p:sp>
        <p:nvSpPr>
          <p:cNvPr id="17" name="Footer Placeholder 4"/>
          <p:cNvSpPr>
            <a:spLocks noGrp="1"/>
          </p:cNvSpPr>
          <p:nvPr>
            <p:ph type="ftr" sz="quarter" idx="11"/>
          </p:nvPr>
        </p:nvSpPr>
        <p:spPr/>
        <p:txBody>
          <a:bodyPr/>
          <a:lstStyle>
            <a:lvl1pPr>
              <a:defRPr/>
            </a:lvl1pPr>
          </a:lstStyle>
          <a:p>
            <a:pPr>
              <a:defRPr/>
            </a:pPr>
            <a:r>
              <a:rPr lang="en-IN" dirty="0"/>
              <a:t>© GST &amp; Indirect Taxes Committee, ICAI</a:t>
            </a:r>
          </a:p>
        </p:txBody>
      </p:sp>
      <p:sp>
        <p:nvSpPr>
          <p:cNvPr id="18" name="Slide Number Placeholder 5"/>
          <p:cNvSpPr>
            <a:spLocks noGrp="1"/>
          </p:cNvSpPr>
          <p:nvPr>
            <p:ph type="sldNum" sz="quarter" idx="12"/>
          </p:nvPr>
        </p:nvSpPr>
        <p:spPr/>
        <p:txBody>
          <a:bodyPr/>
          <a:lstStyle>
            <a:lvl1pPr>
              <a:defRPr/>
            </a:lvl1pPr>
          </a:lstStyle>
          <a:p>
            <a:fld id="{5AFD0E14-DDFE-4B91-9CFC-2A11E8825529}" type="slidenum">
              <a:rPr lang="en-IN" altLang="en-US"/>
              <a:pPr/>
              <a:t>‹#›</a:t>
            </a:fld>
            <a:endParaRPr lang="en-IN" altLang="en-US"/>
          </a:p>
        </p:txBody>
      </p:sp>
    </p:spTree>
    <p:extLst>
      <p:ext uri="{BB962C8B-B14F-4D97-AF65-F5344CB8AC3E}">
        <p14:creationId xmlns:p14="http://schemas.microsoft.com/office/powerpoint/2010/main" val="413216557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Quote with Caption">
    <p:spTree>
      <p:nvGrpSpPr>
        <p:cNvPr id="1" name=""/>
        <p:cNvGrpSpPr/>
        <p:nvPr/>
      </p:nvGrpSpPr>
      <p:grpSpPr>
        <a:xfrm>
          <a:off x="0" y="0"/>
          <a:ext cx="0" cy="0"/>
          <a:chOff x="0" y="0"/>
          <a:chExt cx="0" cy="0"/>
        </a:xfrm>
      </p:grpSpPr>
      <p:grpSp>
        <p:nvGrpSpPr>
          <p:cNvPr id="5" name="Group 23"/>
          <p:cNvGrpSpPr>
            <a:grpSpLocks/>
          </p:cNvGrpSpPr>
          <p:nvPr/>
        </p:nvGrpSpPr>
        <p:grpSpPr bwMode="auto">
          <a:xfrm>
            <a:off x="0" y="-1588"/>
            <a:ext cx="12192000" cy="6865938"/>
            <a:chOff x="0" y="-2373"/>
            <a:chExt cx="12192000" cy="6867027"/>
          </a:xfrm>
        </p:grpSpPr>
        <p:sp>
          <p:nvSpPr>
            <p:cNvPr id="6" name="Rectangle 5"/>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7" name="Oval 6"/>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8" name="Oval 7"/>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9" name="Oval 8"/>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1" name="Oval 10"/>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2" name="Oval 11"/>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3" name="Freeform 5"/>
            <p:cNvSpPr>
              <a:spLocks/>
            </p:cNvSpPr>
            <p:nvPr/>
          </p:nvSpPr>
          <p:spPr bwMode="gray">
            <a:xfrm rot="-589932">
              <a:off x="8490951" y="4185117"/>
              <a:ext cx="3299407" cy="440924"/>
            </a:xfrm>
            <a:custGeom>
              <a:avLst/>
              <a:gdLst>
                <a:gd name="T0" fmla="*/ 2147483647 w 10000"/>
                <a:gd name="T1" fmla="*/ 2147483647 h 5291"/>
                <a:gd name="T2" fmla="*/ 2147483647 w 10000"/>
                <a:gd name="T3" fmla="*/ 2147483647 h 5291"/>
                <a:gd name="T4" fmla="*/ 2147483647 w 10000"/>
                <a:gd name="T5" fmla="*/ 0 h 5291"/>
                <a:gd name="T6" fmla="*/ 2147483647 w 10000"/>
                <a:gd name="T7" fmla="*/ 0 h 5291"/>
                <a:gd name="T8" fmla="*/ 2147483647 w 10000"/>
                <a:gd name="T9" fmla="*/ 2147483647 h 5291"/>
                <a:gd name="T10" fmla="*/ 2147483647 w 10000"/>
                <a:gd name="T11" fmla="*/ 2147483647 h 5291"/>
                <a:gd name="T12" fmla="*/ 2147483647 w 10000"/>
                <a:gd name="T13" fmla="*/ 2147483647 h 5291"/>
                <a:gd name="T14" fmla="*/ 2147483647 w 10000"/>
                <a:gd name="T15" fmla="*/ 2147483647 h 5291"/>
                <a:gd name="T16" fmla="*/ 2147483647 w 10000"/>
                <a:gd name="T17" fmla="*/ 2147483647 h 5291"/>
                <a:gd name="T18" fmla="*/ 2147483647 w 10000"/>
                <a:gd name="T19" fmla="*/ 2147483647 h 5291"/>
                <a:gd name="T20" fmla="*/ 2147483647 w 10000"/>
                <a:gd name="T21" fmla="*/ 2147483647 h 5291"/>
                <a:gd name="T22" fmla="*/ 2147483647 w 10000"/>
                <a:gd name="T23" fmla="*/ 2147483647 h 5291"/>
                <a:gd name="T24" fmla="*/ 2147483647 w 10000"/>
                <a:gd name="T25" fmla="*/ 2147483647 h 5291"/>
                <a:gd name="T26" fmla="*/ 2147483647 w 10000"/>
                <a:gd name="T27" fmla="*/ 2147483647 h 5291"/>
                <a:gd name="T28" fmla="*/ 2147483647 w 10000"/>
                <a:gd name="T29" fmla="*/ 2147483647 h 5291"/>
                <a:gd name="T30" fmla="*/ 2147483647 w 10000"/>
                <a:gd name="T31" fmla="*/ 2147483647 h 5291"/>
                <a:gd name="T32" fmla="*/ 2147483647 w 10000"/>
                <a:gd name="T33" fmla="*/ 2147483647 h 5291"/>
                <a:gd name="T34" fmla="*/ 2147483647 w 10000"/>
                <a:gd name="T35" fmla="*/ 2147483647 h 5291"/>
                <a:gd name="T36" fmla="*/ 2147483647 w 10000"/>
                <a:gd name="T37" fmla="*/ 2147483647 h 5291"/>
                <a:gd name="T38" fmla="*/ 2147483647 w 10000"/>
                <a:gd name="T39" fmla="*/ 2147483647 h 5291"/>
                <a:gd name="T40" fmla="*/ 2147483647 w 10000"/>
                <a:gd name="T41" fmla="*/ 2147483647 h 5291"/>
                <a:gd name="T42" fmla="*/ 2147483647 w 10000"/>
                <a:gd name="T43" fmla="*/ 2147483647 h 5291"/>
                <a:gd name="T44" fmla="*/ 2147483647 w 10000"/>
                <a:gd name="T45" fmla="*/ 2147483647 h 5291"/>
                <a:gd name="T46" fmla="*/ 2147483647 w 10000"/>
                <a:gd name="T47" fmla="*/ 2147483647 h 5291"/>
                <a:gd name="T48" fmla="*/ 2147483647 w 10000"/>
                <a:gd name="T49" fmla="*/ 2147483647 h 5291"/>
                <a:gd name="T50" fmla="*/ 2147483647 w 10000"/>
                <a:gd name="T51" fmla="*/ 2147483647 h 5291"/>
                <a:gd name="T52" fmla="*/ 2147483647 w 10000"/>
                <a:gd name="T53" fmla="*/ 2147483647 h 5291"/>
                <a:gd name="T54" fmla="*/ 2147483647 w 10000"/>
                <a:gd name="T55" fmla="*/ 2147483647 h 5291"/>
                <a:gd name="T56" fmla="*/ 2147483647 w 10000"/>
                <a:gd name="T57" fmla="*/ 2147483647 h 5291"/>
                <a:gd name="T58" fmla="*/ 2147483647 w 10000"/>
                <a:gd name="T59" fmla="*/ 2147483647 h 5291"/>
                <a:gd name="T60" fmla="*/ 2147483647 w 10000"/>
                <a:gd name="T61" fmla="*/ 2147483647 h 5291"/>
                <a:gd name="T62" fmla="*/ 2147483647 w 10000"/>
                <a:gd name="T63" fmla="*/ 2147483647 h 5291"/>
                <a:gd name="T64" fmla="*/ 2147483647 w 10000"/>
                <a:gd name="T65" fmla="*/ 2147483647 h 5291"/>
                <a:gd name="T66" fmla="*/ 2147483647 w 10000"/>
                <a:gd name="T67" fmla="*/ 2147483647 h 5291"/>
                <a:gd name="T68" fmla="*/ 0 w 10000"/>
                <a:gd name="T69" fmla="*/ 2147483647 h 5291"/>
                <a:gd name="T70" fmla="*/ 2147483647 w 10000"/>
                <a:gd name="T71" fmla="*/ 2147483647 h 5291"/>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10000" h="5291">
                  <a:moveTo>
                    <a:pt x="85" y="2532"/>
                  </a:moveTo>
                  <a:cubicBezTo>
                    <a:pt x="1736" y="3911"/>
                    <a:pt x="7524" y="5298"/>
                    <a:pt x="9958" y="5291"/>
                  </a:cubicBezTo>
                  <a:cubicBezTo>
                    <a:pt x="9989" y="1958"/>
                    <a:pt x="9969" y="3333"/>
                    <a:pt x="10000" y="0"/>
                  </a:cubicBez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IN"/>
            </a:p>
          </p:txBody>
        </p:sp>
        <p:sp>
          <p:nvSpPr>
            <p:cNvPr id="15" name="Freeform 5"/>
            <p:cNvSpPr>
              <a:spLocks/>
            </p:cNvSpPr>
            <p:nvPr/>
          </p:nvSpPr>
          <p:spPr bwMode="gray">
            <a:xfrm>
              <a:off x="455612" y="4241801"/>
              <a:ext cx="11277600" cy="2337161"/>
            </a:xfrm>
            <a:custGeom>
              <a:avLst/>
              <a:gdLst>
                <a:gd name="T0" fmla="*/ 0 w 10000"/>
                <a:gd name="T1" fmla="*/ 0 h 8000"/>
                <a:gd name="T2" fmla="*/ 0 w 10000"/>
                <a:gd name="T3" fmla="*/ 2147483647 h 8000"/>
                <a:gd name="T4" fmla="*/ 2147483647 w 10000"/>
                <a:gd name="T5" fmla="*/ 2147483647 h 8000"/>
                <a:gd name="T6" fmla="*/ 2147483647 w 10000"/>
                <a:gd name="T7" fmla="*/ 2147483647 h 8000"/>
                <a:gd name="T8" fmla="*/ 2147483647 w 10000"/>
                <a:gd name="T9" fmla="*/ 2147483647 h 8000"/>
                <a:gd name="T10" fmla="*/ 2147483647 w 10000"/>
                <a:gd name="T11" fmla="*/ 2147483647 h 8000"/>
                <a:gd name="T12" fmla="*/ 2147483647 w 10000"/>
                <a:gd name="T13" fmla="*/ 2147483647 h 8000"/>
                <a:gd name="T14" fmla="*/ 2147483647 w 10000"/>
                <a:gd name="T15" fmla="*/ 2147483647 h 8000"/>
                <a:gd name="T16" fmla="*/ 2147483647 w 10000"/>
                <a:gd name="T17" fmla="*/ 2147483647 h 8000"/>
                <a:gd name="T18" fmla="*/ 2147483647 w 10000"/>
                <a:gd name="T19" fmla="*/ 2147483647 h 8000"/>
                <a:gd name="T20" fmla="*/ 2147483647 w 10000"/>
                <a:gd name="T21" fmla="*/ 2147483647 h 8000"/>
                <a:gd name="T22" fmla="*/ 2147483647 w 10000"/>
                <a:gd name="T23" fmla="*/ 2147483647 h 8000"/>
                <a:gd name="T24" fmla="*/ 2147483647 w 10000"/>
                <a:gd name="T25" fmla="*/ 2147483647 h 8000"/>
                <a:gd name="T26" fmla="*/ 2147483647 w 10000"/>
                <a:gd name="T27" fmla="*/ 2147483647 h 8000"/>
                <a:gd name="T28" fmla="*/ 2147483647 w 10000"/>
                <a:gd name="T29" fmla="*/ 2147483647 h 8000"/>
                <a:gd name="T30" fmla="*/ 2147483647 w 10000"/>
                <a:gd name="T31" fmla="*/ 2147483647 h 8000"/>
                <a:gd name="T32" fmla="*/ 2147483647 w 10000"/>
                <a:gd name="T33" fmla="*/ 2147483647 h 8000"/>
                <a:gd name="T34" fmla="*/ 2147483647 w 10000"/>
                <a:gd name="T35" fmla="*/ 2147483647 h 8000"/>
                <a:gd name="T36" fmla="*/ 2147483647 w 10000"/>
                <a:gd name="T37" fmla="*/ 2147483647 h 8000"/>
                <a:gd name="T38" fmla="*/ 2147483647 w 10000"/>
                <a:gd name="T39" fmla="*/ 2147483647 h 8000"/>
                <a:gd name="T40" fmla="*/ 2147483647 w 10000"/>
                <a:gd name="T41" fmla="*/ 2147483647 h 8000"/>
                <a:gd name="T42" fmla="*/ 2147483647 w 10000"/>
                <a:gd name="T43" fmla="*/ 2147483647 h 8000"/>
                <a:gd name="T44" fmla="*/ 2147483647 w 10000"/>
                <a:gd name="T45" fmla="*/ 2147483647 h 8000"/>
                <a:gd name="T46" fmla="*/ 2147483647 w 10000"/>
                <a:gd name="T47" fmla="*/ 2147483647 h 8000"/>
                <a:gd name="T48" fmla="*/ 2147483647 w 10000"/>
                <a:gd name="T49" fmla="*/ 2147483647 h 8000"/>
                <a:gd name="T50" fmla="*/ 2147483647 w 10000"/>
                <a:gd name="T51" fmla="*/ 2147483647 h 8000"/>
                <a:gd name="T52" fmla="*/ 2147483647 w 10000"/>
                <a:gd name="T53" fmla="*/ 2147483647 h 8000"/>
                <a:gd name="T54" fmla="*/ 2147483647 w 10000"/>
                <a:gd name="T55" fmla="*/ 2147483647 h 8000"/>
                <a:gd name="T56" fmla="*/ 2147483647 w 10000"/>
                <a:gd name="T57" fmla="*/ 2147483647 h 8000"/>
                <a:gd name="T58" fmla="*/ 2147483647 w 10000"/>
                <a:gd name="T59" fmla="*/ 2147483647 h 8000"/>
                <a:gd name="T60" fmla="*/ 2147483647 w 10000"/>
                <a:gd name="T61" fmla="*/ 2147483647 h 8000"/>
                <a:gd name="T62" fmla="*/ 2147483647 w 10000"/>
                <a:gd name="T63" fmla="*/ 2147483647 h 8000"/>
                <a:gd name="T64" fmla="*/ 2147483647 w 10000"/>
                <a:gd name="T65" fmla="*/ 2147483647 h 8000"/>
                <a:gd name="T66" fmla="*/ 2147483647 w 10000"/>
                <a:gd name="T67" fmla="*/ 2147483647 h 8000"/>
                <a:gd name="T68" fmla="*/ 2147483647 w 10000"/>
                <a:gd name="T69" fmla="*/ 2147483647 h 8000"/>
                <a:gd name="T70" fmla="*/ 2147483647 w 10000"/>
                <a:gd name="T71" fmla="*/ 2147483647 h 8000"/>
                <a:gd name="T72" fmla="*/ 2147483647 w 10000"/>
                <a:gd name="T73" fmla="*/ 2147483647 h 8000"/>
                <a:gd name="T74" fmla="*/ 2147483647 w 10000"/>
                <a:gd name="T75" fmla="*/ 2147483647 h 8000"/>
                <a:gd name="T76" fmla="*/ 2147483647 w 10000"/>
                <a:gd name="T77" fmla="*/ 2147483647 h 8000"/>
                <a:gd name="T78" fmla="*/ 2147483647 w 10000"/>
                <a:gd name="T79" fmla="*/ 2147483647 h 8000"/>
                <a:gd name="T80" fmla="*/ 2147483647 w 10000"/>
                <a:gd name="T81" fmla="*/ 2147483647 h 8000"/>
                <a:gd name="T82" fmla="*/ 2147483647 w 10000"/>
                <a:gd name="T83" fmla="*/ 2147483647 h 8000"/>
                <a:gd name="T84" fmla="*/ 2147483647 w 10000"/>
                <a:gd name="T85" fmla="*/ 2147483647 h 8000"/>
                <a:gd name="T86" fmla="*/ 2147483647 w 10000"/>
                <a:gd name="T87" fmla="*/ 2147483647 h 8000"/>
                <a:gd name="T88" fmla="*/ 2147483647 w 10000"/>
                <a:gd name="T89" fmla="*/ 2147483647 h 8000"/>
                <a:gd name="T90" fmla="*/ 2147483647 w 10000"/>
                <a:gd name="T91" fmla="*/ 2147483647 h 8000"/>
                <a:gd name="T92" fmla="*/ 2147483647 w 10000"/>
                <a:gd name="T93" fmla="*/ 2147483647 h 8000"/>
                <a:gd name="T94" fmla="*/ 2147483647 w 10000"/>
                <a:gd name="T95" fmla="*/ 2147483647 h 8000"/>
                <a:gd name="T96" fmla="*/ 2147483647 w 10000"/>
                <a:gd name="T97" fmla="*/ 2147483647 h 8000"/>
                <a:gd name="T98" fmla="*/ 0 w 10000"/>
                <a:gd name="T99" fmla="*/ 0 h 8000"/>
                <a:gd name="T100" fmla="*/ 0 w 10000"/>
                <a:gd name="T101" fmla="*/ 0 h 8000"/>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10000" h="8000">
                  <a:moveTo>
                    <a:pt x="0" y="0"/>
                  </a:moveTo>
                  <a:lnTo>
                    <a:pt x="0" y="7970"/>
                  </a:lnTo>
                  <a:lnTo>
                    <a:pt x="10000" y="8000"/>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IN"/>
            </a:p>
          </p:txBody>
        </p:sp>
        <p:sp>
          <p:nvSpPr>
            <p:cNvPr id="16" name="Freeform 5"/>
            <p:cNvSpPr>
              <a:spLocks noEditPoints="1"/>
            </p:cNvSpPr>
            <p:nvPr/>
          </p:nvSpPr>
          <p:spPr bwMode="gray">
            <a:xfrm>
              <a:off x="0" y="1587"/>
              <a:ext cx="12192000" cy="6856413"/>
            </a:xfrm>
            <a:custGeom>
              <a:avLst/>
              <a:gdLst>
                <a:gd name="T0" fmla="*/ 0 w 15356"/>
                <a:gd name="T1" fmla="*/ 0 h 8638"/>
                <a:gd name="T2" fmla="*/ 0 w 15356"/>
                <a:gd name="T3" fmla="*/ 2147483647 h 8638"/>
                <a:gd name="T4" fmla="*/ 2147483647 w 15356"/>
                <a:gd name="T5" fmla="*/ 2147483647 h 8638"/>
                <a:gd name="T6" fmla="*/ 2147483647 w 15356"/>
                <a:gd name="T7" fmla="*/ 0 h 8638"/>
                <a:gd name="T8" fmla="*/ 0 w 15356"/>
                <a:gd name="T9" fmla="*/ 0 h 8638"/>
                <a:gd name="T10" fmla="*/ 2147483647 w 15356"/>
                <a:gd name="T11" fmla="*/ 2147483647 h 8638"/>
                <a:gd name="T12" fmla="*/ 2147483647 w 15356"/>
                <a:gd name="T13" fmla="*/ 2147483647 h 8638"/>
                <a:gd name="T14" fmla="*/ 2147483647 w 15356"/>
                <a:gd name="T15" fmla="*/ 2147483647 h 8638"/>
                <a:gd name="T16" fmla="*/ 2147483647 w 15356"/>
                <a:gd name="T17" fmla="*/ 2147483647 h 8638"/>
                <a:gd name="T18" fmla="*/ 2147483647 w 15356"/>
                <a:gd name="T19" fmla="*/ 2147483647 h 863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IN"/>
            </a:p>
          </p:txBody>
        </p:sp>
      </p:grpSp>
      <p:sp>
        <p:nvSpPr>
          <p:cNvPr id="17" name="TextBox 16"/>
          <p:cNvSpPr txBox="1"/>
          <p:nvPr/>
        </p:nvSpPr>
        <p:spPr>
          <a:xfrm>
            <a:off x="9718675" y="2632075"/>
            <a:ext cx="803275" cy="1570038"/>
          </a:xfrm>
          <a:prstGeom prst="rect">
            <a:avLst/>
          </a:prstGeom>
          <a:noFill/>
        </p:spPr>
        <p:txBody>
          <a:bodyPr>
            <a:spAutoFit/>
          </a:bodyPr>
          <a:lstStyle>
            <a:defPPr>
              <a:defRPr lang="en-US"/>
            </a:defPPr>
            <a:lvl1pPr algn="r">
              <a:defRPr sz="12200" b="0" i="0">
                <a:solidFill>
                  <a:schemeClr val="accent1"/>
                </a:solidFill>
                <a:latin typeface="Arial"/>
                <a:cs typeface="Arial"/>
              </a:defRPr>
            </a:lvl1pPr>
          </a:lstStyle>
          <a:p>
            <a:pPr>
              <a:defRPr/>
            </a:pPr>
            <a:r>
              <a:rPr lang="en-US" sz="9600" dirty="0"/>
              <a:t>”</a:t>
            </a:r>
          </a:p>
        </p:txBody>
      </p:sp>
      <p:sp>
        <p:nvSpPr>
          <p:cNvPr id="18" name="TextBox 17"/>
          <p:cNvSpPr txBox="1"/>
          <p:nvPr/>
        </p:nvSpPr>
        <p:spPr>
          <a:xfrm>
            <a:off x="898525" y="590550"/>
            <a:ext cx="801688" cy="1570038"/>
          </a:xfrm>
          <a:prstGeom prst="rect">
            <a:avLst/>
          </a:prstGeom>
          <a:noFill/>
        </p:spPr>
        <p:txBody>
          <a:bodyPr>
            <a:spAutoFit/>
          </a:bodyPr>
          <a:lstStyle>
            <a:defPPr>
              <a:defRPr lang="en-US"/>
            </a:defPPr>
            <a:lvl1pPr algn="r">
              <a:defRPr sz="12200" b="0" i="0">
                <a:solidFill>
                  <a:schemeClr val="accent1"/>
                </a:solidFill>
                <a:latin typeface="Arial"/>
                <a:cs typeface="Arial"/>
              </a:defRPr>
            </a:lvl1pPr>
          </a:lstStyle>
          <a:p>
            <a:pPr>
              <a:defRPr/>
            </a:pPr>
            <a:r>
              <a:rPr lang="en-US" sz="9600" dirty="0"/>
              <a:t>“</a:t>
            </a:r>
          </a:p>
        </p:txBody>
      </p:sp>
      <p:sp>
        <p:nvSpPr>
          <p:cNvPr id="19" name="Rectangle 18"/>
          <p:cNvSpPr/>
          <p:nvPr/>
        </p:nvSpPr>
        <p:spPr>
          <a:xfrm>
            <a:off x="10437813"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1581878" y="980517"/>
            <a:ext cx="8453906" cy="2698249"/>
          </a:xfrm>
        </p:spPr>
        <p:txBody>
          <a:bodyPr/>
          <a:lstStyle>
            <a:lvl1pPr>
              <a:defRPr sz="4000"/>
            </a:lvl1pPr>
          </a:lstStyle>
          <a:p>
            <a:r>
              <a:rPr lang="en-US"/>
              <a:t>Click to edit Master title style</a:t>
            </a:r>
            <a:endParaRPr lang="en-US" dirty="0"/>
          </a:p>
        </p:txBody>
      </p:sp>
      <p:sp>
        <p:nvSpPr>
          <p:cNvPr id="14" name="Text Placeholder 3"/>
          <p:cNvSpPr>
            <a:spLocks noGrp="1"/>
          </p:cNvSpPr>
          <p:nvPr>
            <p:ph type="body" sz="half" idx="13"/>
          </p:nvPr>
        </p:nvSpPr>
        <p:spPr bwMode="gray">
          <a:xfrm>
            <a:off x="1945945" y="3678766"/>
            <a:ext cx="7725772" cy="342174"/>
          </a:xfrm>
        </p:spPr>
        <p:txBody>
          <a:bodyPr>
            <a:normAutofit/>
          </a:bodyPr>
          <a:lstStyle>
            <a:lvl1pPr marL="0" indent="0">
              <a:buNone/>
              <a:defRPr lang="en-US" sz="1400" b="0" i="0" kern="1200" cap="small" dirty="0">
                <a:solidFill>
                  <a:schemeClr val="accent1"/>
                </a:solidFill>
                <a:latin typeface="+mn-lt"/>
                <a:ea typeface="+mn-ea"/>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0" name="Text Placeholder 3"/>
          <p:cNvSpPr>
            <a:spLocks noGrp="1"/>
          </p:cNvSpPr>
          <p:nvPr>
            <p:ph type="body" sz="half" idx="2"/>
          </p:nvPr>
        </p:nvSpPr>
        <p:spPr>
          <a:xfrm>
            <a:off x="1154954" y="4350657"/>
            <a:ext cx="8825659" cy="16764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0" name="Date Placeholder 3"/>
          <p:cNvSpPr>
            <a:spLocks noGrp="1"/>
          </p:cNvSpPr>
          <p:nvPr>
            <p:ph type="dt" sz="half" idx="14"/>
          </p:nvPr>
        </p:nvSpPr>
        <p:spPr/>
        <p:txBody>
          <a:bodyPr/>
          <a:lstStyle>
            <a:lvl1pPr>
              <a:defRPr/>
            </a:lvl1pPr>
          </a:lstStyle>
          <a:p>
            <a:pPr>
              <a:defRPr/>
            </a:pPr>
            <a:fld id="{35514FFE-4868-4C1D-9319-AE58B2B23A60}" type="datetime1">
              <a:rPr lang="en-IN" smtClean="0"/>
              <a:t>14-07-2026</a:t>
            </a:fld>
            <a:endParaRPr lang="en-IN"/>
          </a:p>
        </p:txBody>
      </p:sp>
      <p:sp>
        <p:nvSpPr>
          <p:cNvPr id="21" name="Footer Placeholder 4"/>
          <p:cNvSpPr>
            <a:spLocks noGrp="1"/>
          </p:cNvSpPr>
          <p:nvPr>
            <p:ph type="ftr" sz="quarter" idx="15"/>
          </p:nvPr>
        </p:nvSpPr>
        <p:spPr/>
        <p:txBody>
          <a:bodyPr/>
          <a:lstStyle>
            <a:lvl1pPr>
              <a:defRPr/>
            </a:lvl1pPr>
          </a:lstStyle>
          <a:p>
            <a:pPr>
              <a:defRPr/>
            </a:pPr>
            <a:r>
              <a:rPr lang="en-IN" dirty="0"/>
              <a:t>© GST &amp; Indirect Taxes Committee, ICAI</a:t>
            </a:r>
          </a:p>
        </p:txBody>
      </p:sp>
      <p:sp>
        <p:nvSpPr>
          <p:cNvPr id="22" name="Slide Number Placeholder 5"/>
          <p:cNvSpPr>
            <a:spLocks noGrp="1"/>
          </p:cNvSpPr>
          <p:nvPr>
            <p:ph type="sldNum" sz="quarter" idx="16"/>
          </p:nvPr>
        </p:nvSpPr>
        <p:spPr/>
        <p:txBody>
          <a:bodyPr/>
          <a:lstStyle>
            <a:lvl1pPr>
              <a:defRPr/>
            </a:lvl1pPr>
          </a:lstStyle>
          <a:p>
            <a:fld id="{D6E41A05-1421-4F57-B0A7-8763FCC724F5}" type="slidenum">
              <a:rPr lang="en-IN" altLang="en-US"/>
              <a:pPr/>
              <a:t>‹#›</a:t>
            </a:fld>
            <a:endParaRPr lang="en-IN" altLang="en-US"/>
          </a:p>
        </p:txBody>
      </p:sp>
    </p:spTree>
    <p:extLst>
      <p:ext uri="{BB962C8B-B14F-4D97-AF65-F5344CB8AC3E}">
        <p14:creationId xmlns:p14="http://schemas.microsoft.com/office/powerpoint/2010/main" val="140816463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p:cSld name="Name Card">
    <p:spTree>
      <p:nvGrpSpPr>
        <p:cNvPr id="1" name=""/>
        <p:cNvGrpSpPr/>
        <p:nvPr/>
      </p:nvGrpSpPr>
      <p:grpSpPr>
        <a:xfrm>
          <a:off x="0" y="0"/>
          <a:ext cx="0" cy="0"/>
          <a:chOff x="0" y="0"/>
          <a:chExt cx="0" cy="0"/>
        </a:xfrm>
      </p:grpSpPr>
      <p:grpSp>
        <p:nvGrpSpPr>
          <p:cNvPr id="4" name="Group 23"/>
          <p:cNvGrpSpPr>
            <a:grpSpLocks/>
          </p:cNvGrpSpPr>
          <p:nvPr/>
        </p:nvGrpSpPr>
        <p:grpSpPr bwMode="auto">
          <a:xfrm>
            <a:off x="0" y="-1588"/>
            <a:ext cx="12192000" cy="6865938"/>
            <a:chOff x="0" y="-2373"/>
            <a:chExt cx="12192000" cy="6867027"/>
          </a:xfrm>
        </p:grpSpPr>
        <p:sp>
          <p:nvSpPr>
            <p:cNvPr id="5" name="Rectangle 4"/>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6" name="Oval 5"/>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Oval 6"/>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8" name="Oval 7"/>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9" name="Oval 8"/>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0" name="Oval 9"/>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1" name="Freeform 5"/>
            <p:cNvSpPr>
              <a:spLocks/>
            </p:cNvSpPr>
            <p:nvPr/>
          </p:nvSpPr>
          <p:spPr bwMode="gray">
            <a:xfrm rot="-589932">
              <a:off x="8490951" y="4193583"/>
              <a:ext cx="3299407" cy="440924"/>
            </a:xfrm>
            <a:custGeom>
              <a:avLst/>
              <a:gdLst>
                <a:gd name="T0" fmla="*/ 2147483647 w 10000"/>
                <a:gd name="T1" fmla="*/ 2147483647 h 5291"/>
                <a:gd name="T2" fmla="*/ 2147483647 w 10000"/>
                <a:gd name="T3" fmla="*/ 2147483647 h 5291"/>
                <a:gd name="T4" fmla="*/ 2147483647 w 10000"/>
                <a:gd name="T5" fmla="*/ 0 h 5291"/>
                <a:gd name="T6" fmla="*/ 2147483647 w 10000"/>
                <a:gd name="T7" fmla="*/ 0 h 5291"/>
                <a:gd name="T8" fmla="*/ 2147483647 w 10000"/>
                <a:gd name="T9" fmla="*/ 2147483647 h 5291"/>
                <a:gd name="T10" fmla="*/ 2147483647 w 10000"/>
                <a:gd name="T11" fmla="*/ 2147483647 h 5291"/>
                <a:gd name="T12" fmla="*/ 2147483647 w 10000"/>
                <a:gd name="T13" fmla="*/ 2147483647 h 5291"/>
                <a:gd name="T14" fmla="*/ 2147483647 w 10000"/>
                <a:gd name="T15" fmla="*/ 2147483647 h 5291"/>
                <a:gd name="T16" fmla="*/ 2147483647 w 10000"/>
                <a:gd name="T17" fmla="*/ 2147483647 h 5291"/>
                <a:gd name="T18" fmla="*/ 2147483647 w 10000"/>
                <a:gd name="T19" fmla="*/ 2147483647 h 5291"/>
                <a:gd name="T20" fmla="*/ 2147483647 w 10000"/>
                <a:gd name="T21" fmla="*/ 2147483647 h 5291"/>
                <a:gd name="T22" fmla="*/ 2147483647 w 10000"/>
                <a:gd name="T23" fmla="*/ 2147483647 h 5291"/>
                <a:gd name="T24" fmla="*/ 2147483647 w 10000"/>
                <a:gd name="T25" fmla="*/ 2147483647 h 5291"/>
                <a:gd name="T26" fmla="*/ 2147483647 w 10000"/>
                <a:gd name="T27" fmla="*/ 2147483647 h 5291"/>
                <a:gd name="T28" fmla="*/ 2147483647 w 10000"/>
                <a:gd name="T29" fmla="*/ 2147483647 h 5291"/>
                <a:gd name="T30" fmla="*/ 2147483647 w 10000"/>
                <a:gd name="T31" fmla="*/ 2147483647 h 5291"/>
                <a:gd name="T32" fmla="*/ 2147483647 w 10000"/>
                <a:gd name="T33" fmla="*/ 2147483647 h 5291"/>
                <a:gd name="T34" fmla="*/ 2147483647 w 10000"/>
                <a:gd name="T35" fmla="*/ 2147483647 h 5291"/>
                <a:gd name="T36" fmla="*/ 2147483647 w 10000"/>
                <a:gd name="T37" fmla="*/ 2147483647 h 5291"/>
                <a:gd name="T38" fmla="*/ 2147483647 w 10000"/>
                <a:gd name="T39" fmla="*/ 2147483647 h 5291"/>
                <a:gd name="T40" fmla="*/ 2147483647 w 10000"/>
                <a:gd name="T41" fmla="*/ 2147483647 h 5291"/>
                <a:gd name="T42" fmla="*/ 2147483647 w 10000"/>
                <a:gd name="T43" fmla="*/ 2147483647 h 5291"/>
                <a:gd name="T44" fmla="*/ 2147483647 w 10000"/>
                <a:gd name="T45" fmla="*/ 2147483647 h 5291"/>
                <a:gd name="T46" fmla="*/ 2147483647 w 10000"/>
                <a:gd name="T47" fmla="*/ 2147483647 h 5291"/>
                <a:gd name="T48" fmla="*/ 2147483647 w 10000"/>
                <a:gd name="T49" fmla="*/ 2147483647 h 5291"/>
                <a:gd name="T50" fmla="*/ 2147483647 w 10000"/>
                <a:gd name="T51" fmla="*/ 2147483647 h 5291"/>
                <a:gd name="T52" fmla="*/ 2147483647 w 10000"/>
                <a:gd name="T53" fmla="*/ 2147483647 h 5291"/>
                <a:gd name="T54" fmla="*/ 2147483647 w 10000"/>
                <a:gd name="T55" fmla="*/ 2147483647 h 5291"/>
                <a:gd name="T56" fmla="*/ 2147483647 w 10000"/>
                <a:gd name="T57" fmla="*/ 2147483647 h 5291"/>
                <a:gd name="T58" fmla="*/ 2147483647 w 10000"/>
                <a:gd name="T59" fmla="*/ 2147483647 h 5291"/>
                <a:gd name="T60" fmla="*/ 2147483647 w 10000"/>
                <a:gd name="T61" fmla="*/ 2147483647 h 5291"/>
                <a:gd name="T62" fmla="*/ 2147483647 w 10000"/>
                <a:gd name="T63" fmla="*/ 2147483647 h 5291"/>
                <a:gd name="T64" fmla="*/ 2147483647 w 10000"/>
                <a:gd name="T65" fmla="*/ 2147483647 h 5291"/>
                <a:gd name="T66" fmla="*/ 2147483647 w 10000"/>
                <a:gd name="T67" fmla="*/ 2147483647 h 5291"/>
                <a:gd name="T68" fmla="*/ 0 w 10000"/>
                <a:gd name="T69" fmla="*/ 2147483647 h 5291"/>
                <a:gd name="T70" fmla="*/ 2147483647 w 10000"/>
                <a:gd name="T71" fmla="*/ 2147483647 h 5291"/>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10000" h="5291">
                  <a:moveTo>
                    <a:pt x="85" y="2532"/>
                  </a:moveTo>
                  <a:cubicBezTo>
                    <a:pt x="1736" y="3911"/>
                    <a:pt x="7524" y="5298"/>
                    <a:pt x="9958" y="5291"/>
                  </a:cubicBezTo>
                  <a:cubicBezTo>
                    <a:pt x="9989" y="1958"/>
                    <a:pt x="9969" y="3333"/>
                    <a:pt x="10000" y="0"/>
                  </a:cubicBez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IN"/>
            </a:p>
          </p:txBody>
        </p:sp>
        <p:sp>
          <p:nvSpPr>
            <p:cNvPr id="12" name="Freeform 5"/>
            <p:cNvSpPr>
              <a:spLocks/>
            </p:cNvSpPr>
            <p:nvPr/>
          </p:nvSpPr>
          <p:spPr bwMode="gray">
            <a:xfrm>
              <a:off x="455612" y="4241801"/>
              <a:ext cx="11277600" cy="2337161"/>
            </a:xfrm>
            <a:custGeom>
              <a:avLst/>
              <a:gdLst>
                <a:gd name="T0" fmla="*/ 0 w 10000"/>
                <a:gd name="T1" fmla="*/ 0 h 8000"/>
                <a:gd name="T2" fmla="*/ 0 w 10000"/>
                <a:gd name="T3" fmla="*/ 2147483647 h 8000"/>
                <a:gd name="T4" fmla="*/ 2147483647 w 10000"/>
                <a:gd name="T5" fmla="*/ 2147483647 h 8000"/>
                <a:gd name="T6" fmla="*/ 2147483647 w 10000"/>
                <a:gd name="T7" fmla="*/ 2147483647 h 8000"/>
                <a:gd name="T8" fmla="*/ 2147483647 w 10000"/>
                <a:gd name="T9" fmla="*/ 2147483647 h 8000"/>
                <a:gd name="T10" fmla="*/ 2147483647 w 10000"/>
                <a:gd name="T11" fmla="*/ 2147483647 h 8000"/>
                <a:gd name="T12" fmla="*/ 2147483647 w 10000"/>
                <a:gd name="T13" fmla="*/ 2147483647 h 8000"/>
                <a:gd name="T14" fmla="*/ 2147483647 w 10000"/>
                <a:gd name="T15" fmla="*/ 2147483647 h 8000"/>
                <a:gd name="T16" fmla="*/ 2147483647 w 10000"/>
                <a:gd name="T17" fmla="*/ 2147483647 h 8000"/>
                <a:gd name="T18" fmla="*/ 2147483647 w 10000"/>
                <a:gd name="T19" fmla="*/ 2147483647 h 8000"/>
                <a:gd name="T20" fmla="*/ 2147483647 w 10000"/>
                <a:gd name="T21" fmla="*/ 2147483647 h 8000"/>
                <a:gd name="T22" fmla="*/ 2147483647 w 10000"/>
                <a:gd name="T23" fmla="*/ 2147483647 h 8000"/>
                <a:gd name="T24" fmla="*/ 2147483647 w 10000"/>
                <a:gd name="T25" fmla="*/ 2147483647 h 8000"/>
                <a:gd name="T26" fmla="*/ 2147483647 w 10000"/>
                <a:gd name="T27" fmla="*/ 2147483647 h 8000"/>
                <a:gd name="T28" fmla="*/ 2147483647 w 10000"/>
                <a:gd name="T29" fmla="*/ 2147483647 h 8000"/>
                <a:gd name="T30" fmla="*/ 2147483647 w 10000"/>
                <a:gd name="T31" fmla="*/ 2147483647 h 8000"/>
                <a:gd name="T32" fmla="*/ 2147483647 w 10000"/>
                <a:gd name="T33" fmla="*/ 2147483647 h 8000"/>
                <a:gd name="T34" fmla="*/ 2147483647 w 10000"/>
                <a:gd name="T35" fmla="*/ 2147483647 h 8000"/>
                <a:gd name="T36" fmla="*/ 2147483647 w 10000"/>
                <a:gd name="T37" fmla="*/ 2147483647 h 8000"/>
                <a:gd name="T38" fmla="*/ 2147483647 w 10000"/>
                <a:gd name="T39" fmla="*/ 2147483647 h 8000"/>
                <a:gd name="T40" fmla="*/ 2147483647 w 10000"/>
                <a:gd name="T41" fmla="*/ 2147483647 h 8000"/>
                <a:gd name="T42" fmla="*/ 2147483647 w 10000"/>
                <a:gd name="T43" fmla="*/ 2147483647 h 8000"/>
                <a:gd name="T44" fmla="*/ 2147483647 w 10000"/>
                <a:gd name="T45" fmla="*/ 2147483647 h 8000"/>
                <a:gd name="T46" fmla="*/ 2147483647 w 10000"/>
                <a:gd name="T47" fmla="*/ 2147483647 h 8000"/>
                <a:gd name="T48" fmla="*/ 2147483647 w 10000"/>
                <a:gd name="T49" fmla="*/ 2147483647 h 8000"/>
                <a:gd name="T50" fmla="*/ 2147483647 w 10000"/>
                <a:gd name="T51" fmla="*/ 2147483647 h 8000"/>
                <a:gd name="T52" fmla="*/ 2147483647 w 10000"/>
                <a:gd name="T53" fmla="*/ 2147483647 h 8000"/>
                <a:gd name="T54" fmla="*/ 2147483647 w 10000"/>
                <a:gd name="T55" fmla="*/ 2147483647 h 8000"/>
                <a:gd name="T56" fmla="*/ 2147483647 w 10000"/>
                <a:gd name="T57" fmla="*/ 2147483647 h 8000"/>
                <a:gd name="T58" fmla="*/ 2147483647 w 10000"/>
                <a:gd name="T59" fmla="*/ 2147483647 h 8000"/>
                <a:gd name="T60" fmla="*/ 2147483647 w 10000"/>
                <a:gd name="T61" fmla="*/ 2147483647 h 8000"/>
                <a:gd name="T62" fmla="*/ 2147483647 w 10000"/>
                <a:gd name="T63" fmla="*/ 2147483647 h 8000"/>
                <a:gd name="T64" fmla="*/ 2147483647 w 10000"/>
                <a:gd name="T65" fmla="*/ 2147483647 h 8000"/>
                <a:gd name="T66" fmla="*/ 2147483647 w 10000"/>
                <a:gd name="T67" fmla="*/ 2147483647 h 8000"/>
                <a:gd name="T68" fmla="*/ 2147483647 w 10000"/>
                <a:gd name="T69" fmla="*/ 2147483647 h 8000"/>
                <a:gd name="T70" fmla="*/ 2147483647 w 10000"/>
                <a:gd name="T71" fmla="*/ 2147483647 h 8000"/>
                <a:gd name="T72" fmla="*/ 2147483647 w 10000"/>
                <a:gd name="T73" fmla="*/ 2147483647 h 8000"/>
                <a:gd name="T74" fmla="*/ 2147483647 w 10000"/>
                <a:gd name="T75" fmla="*/ 2147483647 h 8000"/>
                <a:gd name="T76" fmla="*/ 2147483647 w 10000"/>
                <a:gd name="T77" fmla="*/ 2147483647 h 8000"/>
                <a:gd name="T78" fmla="*/ 2147483647 w 10000"/>
                <a:gd name="T79" fmla="*/ 2147483647 h 8000"/>
                <a:gd name="T80" fmla="*/ 2147483647 w 10000"/>
                <a:gd name="T81" fmla="*/ 2147483647 h 8000"/>
                <a:gd name="T82" fmla="*/ 2147483647 w 10000"/>
                <a:gd name="T83" fmla="*/ 2147483647 h 8000"/>
                <a:gd name="T84" fmla="*/ 2147483647 w 10000"/>
                <a:gd name="T85" fmla="*/ 2147483647 h 8000"/>
                <a:gd name="T86" fmla="*/ 2147483647 w 10000"/>
                <a:gd name="T87" fmla="*/ 2147483647 h 8000"/>
                <a:gd name="T88" fmla="*/ 2147483647 w 10000"/>
                <a:gd name="T89" fmla="*/ 2147483647 h 8000"/>
                <a:gd name="T90" fmla="*/ 2147483647 w 10000"/>
                <a:gd name="T91" fmla="*/ 2147483647 h 8000"/>
                <a:gd name="T92" fmla="*/ 2147483647 w 10000"/>
                <a:gd name="T93" fmla="*/ 2147483647 h 8000"/>
                <a:gd name="T94" fmla="*/ 2147483647 w 10000"/>
                <a:gd name="T95" fmla="*/ 2147483647 h 8000"/>
                <a:gd name="T96" fmla="*/ 2147483647 w 10000"/>
                <a:gd name="T97" fmla="*/ 2147483647 h 8000"/>
                <a:gd name="T98" fmla="*/ 0 w 10000"/>
                <a:gd name="T99" fmla="*/ 0 h 8000"/>
                <a:gd name="T100" fmla="*/ 0 w 10000"/>
                <a:gd name="T101" fmla="*/ 0 h 8000"/>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10000" h="8000">
                  <a:moveTo>
                    <a:pt x="0" y="0"/>
                  </a:moveTo>
                  <a:lnTo>
                    <a:pt x="0" y="7970"/>
                  </a:lnTo>
                  <a:lnTo>
                    <a:pt x="10000" y="8000"/>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IN"/>
            </a:p>
          </p:txBody>
        </p:sp>
        <p:sp>
          <p:nvSpPr>
            <p:cNvPr id="13" name="Freeform 5"/>
            <p:cNvSpPr>
              <a:spLocks noEditPoints="1"/>
            </p:cNvSpPr>
            <p:nvPr/>
          </p:nvSpPr>
          <p:spPr bwMode="gray">
            <a:xfrm>
              <a:off x="0" y="1587"/>
              <a:ext cx="12192000" cy="6856413"/>
            </a:xfrm>
            <a:custGeom>
              <a:avLst/>
              <a:gdLst>
                <a:gd name="T0" fmla="*/ 0 w 15356"/>
                <a:gd name="T1" fmla="*/ 0 h 8638"/>
                <a:gd name="T2" fmla="*/ 0 w 15356"/>
                <a:gd name="T3" fmla="*/ 2147483647 h 8638"/>
                <a:gd name="T4" fmla="*/ 2147483647 w 15356"/>
                <a:gd name="T5" fmla="*/ 2147483647 h 8638"/>
                <a:gd name="T6" fmla="*/ 2147483647 w 15356"/>
                <a:gd name="T7" fmla="*/ 0 h 8638"/>
                <a:gd name="T8" fmla="*/ 0 w 15356"/>
                <a:gd name="T9" fmla="*/ 0 h 8638"/>
                <a:gd name="T10" fmla="*/ 2147483647 w 15356"/>
                <a:gd name="T11" fmla="*/ 2147483647 h 8638"/>
                <a:gd name="T12" fmla="*/ 2147483647 w 15356"/>
                <a:gd name="T13" fmla="*/ 2147483647 h 8638"/>
                <a:gd name="T14" fmla="*/ 2147483647 w 15356"/>
                <a:gd name="T15" fmla="*/ 2147483647 h 8638"/>
                <a:gd name="T16" fmla="*/ 2147483647 w 15356"/>
                <a:gd name="T17" fmla="*/ 2147483647 h 8638"/>
                <a:gd name="T18" fmla="*/ 2147483647 w 15356"/>
                <a:gd name="T19" fmla="*/ 2147483647 h 863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IN"/>
            </a:p>
          </p:txBody>
        </p:sp>
      </p:grpSp>
      <p:sp>
        <p:nvSpPr>
          <p:cNvPr id="14" name="Rectangle 13"/>
          <p:cNvSpPr/>
          <p:nvPr/>
        </p:nvSpPr>
        <p:spPr>
          <a:xfrm>
            <a:off x="10437813"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1154954" y="2370667"/>
            <a:ext cx="8825660" cy="1822514"/>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1154954" y="5033068"/>
            <a:ext cx="8825659" cy="860400"/>
          </a:xfrm>
        </p:spPr>
        <p:txBody>
          <a:bodyPr/>
          <a:lstStyle>
            <a:lvl1pPr marL="0" indent="0" algn="l">
              <a:buNone/>
              <a:defRPr sz="2000" cap="none">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15" name="Date Placeholder 3"/>
          <p:cNvSpPr>
            <a:spLocks noGrp="1"/>
          </p:cNvSpPr>
          <p:nvPr>
            <p:ph type="dt" sz="half" idx="10"/>
          </p:nvPr>
        </p:nvSpPr>
        <p:spPr/>
        <p:txBody>
          <a:bodyPr/>
          <a:lstStyle>
            <a:lvl1pPr>
              <a:defRPr/>
            </a:lvl1pPr>
          </a:lstStyle>
          <a:p>
            <a:pPr>
              <a:defRPr/>
            </a:pPr>
            <a:fld id="{2DFE42D1-CC99-46F1-BC11-6E5ADB834445}" type="datetime1">
              <a:rPr lang="en-IN" smtClean="0"/>
              <a:t>14-07-2026</a:t>
            </a:fld>
            <a:endParaRPr lang="en-IN"/>
          </a:p>
        </p:txBody>
      </p:sp>
      <p:sp>
        <p:nvSpPr>
          <p:cNvPr id="16" name="Footer Placeholder 4"/>
          <p:cNvSpPr>
            <a:spLocks noGrp="1"/>
          </p:cNvSpPr>
          <p:nvPr>
            <p:ph type="ftr" sz="quarter" idx="11"/>
          </p:nvPr>
        </p:nvSpPr>
        <p:spPr/>
        <p:txBody>
          <a:bodyPr/>
          <a:lstStyle>
            <a:lvl1pPr>
              <a:defRPr/>
            </a:lvl1pPr>
          </a:lstStyle>
          <a:p>
            <a:pPr>
              <a:defRPr/>
            </a:pPr>
            <a:r>
              <a:rPr lang="en-IN" dirty="0"/>
              <a:t>© GST &amp; Indirect Taxes Committee, ICAI</a:t>
            </a:r>
          </a:p>
        </p:txBody>
      </p:sp>
      <p:sp>
        <p:nvSpPr>
          <p:cNvPr id="17" name="Slide Number Placeholder 5"/>
          <p:cNvSpPr>
            <a:spLocks noGrp="1"/>
          </p:cNvSpPr>
          <p:nvPr>
            <p:ph type="sldNum" sz="quarter" idx="12"/>
          </p:nvPr>
        </p:nvSpPr>
        <p:spPr/>
        <p:txBody>
          <a:bodyPr/>
          <a:lstStyle>
            <a:lvl1pPr>
              <a:defRPr/>
            </a:lvl1pPr>
          </a:lstStyle>
          <a:p>
            <a:fld id="{2608514E-F3E7-47FB-B688-67757E047F9D}" type="slidenum">
              <a:rPr lang="en-IN" altLang="en-US"/>
              <a:pPr/>
              <a:t>‹#›</a:t>
            </a:fld>
            <a:endParaRPr lang="en-IN" altLang="en-US"/>
          </a:p>
        </p:txBody>
      </p:sp>
    </p:spTree>
    <p:extLst>
      <p:ext uri="{BB962C8B-B14F-4D97-AF65-F5344CB8AC3E}">
        <p14:creationId xmlns:p14="http://schemas.microsoft.com/office/powerpoint/2010/main" val="64130351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cxnSp>
        <p:nvCxnSpPr>
          <p:cNvPr id="9" name="Straight Connector 8"/>
          <p:cNvCxnSpPr/>
          <p:nvPr/>
        </p:nvCxnSpPr>
        <p:spPr>
          <a:xfrm>
            <a:off x="4403725" y="2570163"/>
            <a:ext cx="0" cy="3492500"/>
          </a:xfrm>
          <a:prstGeom prst="line">
            <a:avLst/>
          </a:prstGeom>
          <a:ln w="12700" cmpd="sng">
            <a:solidFill>
              <a:schemeClr val="accent1">
                <a:alpha val="41000"/>
              </a:schemeClr>
            </a:solidFill>
          </a:ln>
        </p:spPr>
        <p:style>
          <a:lnRef idx="2">
            <a:schemeClr val="accent1"/>
          </a:lnRef>
          <a:fillRef idx="0">
            <a:schemeClr val="accent1"/>
          </a:fillRef>
          <a:effectRef idx="1">
            <a:schemeClr val="accent1"/>
          </a:effectRef>
          <a:fontRef idx="minor">
            <a:schemeClr val="tx1"/>
          </a:fontRef>
        </p:style>
      </p:cxnSp>
      <p:cxnSp>
        <p:nvCxnSpPr>
          <p:cNvPr id="10" name="Straight Connector 9"/>
          <p:cNvCxnSpPr/>
          <p:nvPr/>
        </p:nvCxnSpPr>
        <p:spPr>
          <a:xfrm>
            <a:off x="7772400" y="2570163"/>
            <a:ext cx="0" cy="3492500"/>
          </a:xfrm>
          <a:prstGeom prst="line">
            <a:avLst/>
          </a:prstGeom>
          <a:ln w="12700" cmpd="sng">
            <a:solidFill>
              <a:schemeClr val="accent1">
                <a:alpha val="41000"/>
              </a:schemeClr>
            </a:solidFill>
          </a:ln>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lvl1pPr>
              <a:defRPr sz="3600"/>
            </a:lvl1pPr>
          </a:lstStyle>
          <a:p>
            <a:r>
              <a:rPr lang="en-US"/>
              <a:t>Click to edit Master title style</a:t>
            </a:r>
            <a:endParaRPr lang="en-US" dirty="0"/>
          </a:p>
        </p:txBody>
      </p:sp>
      <p:sp>
        <p:nvSpPr>
          <p:cNvPr id="3" name="Text Placeholder 2"/>
          <p:cNvSpPr>
            <a:spLocks noGrp="1"/>
          </p:cNvSpPr>
          <p:nvPr>
            <p:ph type="body" idx="1"/>
          </p:nvPr>
        </p:nvSpPr>
        <p:spPr>
          <a:xfrm>
            <a:off x="1154954" y="2617299"/>
            <a:ext cx="3129168"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6" name="Text Placeholder 3"/>
          <p:cNvSpPr>
            <a:spLocks noGrp="1"/>
          </p:cNvSpPr>
          <p:nvPr>
            <p:ph type="body" sz="half" idx="15"/>
          </p:nvPr>
        </p:nvSpPr>
        <p:spPr>
          <a:xfrm>
            <a:off x="1154954" y="3193561"/>
            <a:ext cx="3129168" cy="2833496"/>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Text Placeholder 4"/>
          <p:cNvSpPr>
            <a:spLocks noGrp="1"/>
          </p:cNvSpPr>
          <p:nvPr>
            <p:ph type="body" sz="quarter" idx="3"/>
          </p:nvPr>
        </p:nvSpPr>
        <p:spPr>
          <a:xfrm>
            <a:off x="4512721" y="2603502"/>
            <a:ext cx="3145380"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9" name="Text Placeholder 3"/>
          <p:cNvSpPr>
            <a:spLocks noGrp="1"/>
          </p:cNvSpPr>
          <p:nvPr>
            <p:ph type="body" sz="half" idx="16"/>
          </p:nvPr>
        </p:nvSpPr>
        <p:spPr>
          <a:xfrm>
            <a:off x="4512721" y="3193561"/>
            <a:ext cx="3145380" cy="2833495"/>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4" name="Text Placeholder 4"/>
          <p:cNvSpPr>
            <a:spLocks noGrp="1"/>
          </p:cNvSpPr>
          <p:nvPr>
            <p:ph type="body" sz="quarter" idx="13"/>
          </p:nvPr>
        </p:nvSpPr>
        <p:spPr>
          <a:xfrm>
            <a:off x="7886700" y="2617299"/>
            <a:ext cx="3161029" cy="576261"/>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0" name="Text Placeholder 3"/>
          <p:cNvSpPr>
            <a:spLocks noGrp="1"/>
          </p:cNvSpPr>
          <p:nvPr>
            <p:ph type="body" sz="half" idx="17"/>
          </p:nvPr>
        </p:nvSpPr>
        <p:spPr>
          <a:xfrm>
            <a:off x="7886700" y="3193561"/>
            <a:ext cx="3164719" cy="2833493"/>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1" name="Date Placeholder 6"/>
          <p:cNvSpPr>
            <a:spLocks noGrp="1"/>
          </p:cNvSpPr>
          <p:nvPr>
            <p:ph type="dt" sz="half" idx="18"/>
          </p:nvPr>
        </p:nvSpPr>
        <p:spPr/>
        <p:txBody>
          <a:bodyPr/>
          <a:lstStyle>
            <a:lvl1pPr>
              <a:defRPr/>
            </a:lvl1pPr>
          </a:lstStyle>
          <a:p>
            <a:pPr>
              <a:defRPr/>
            </a:pPr>
            <a:fld id="{E600B7F8-3FC9-431D-98E2-F732F56E87DC}" type="datetime1">
              <a:rPr lang="en-IN" smtClean="0"/>
              <a:t>14-07-2026</a:t>
            </a:fld>
            <a:endParaRPr lang="en-IN"/>
          </a:p>
        </p:txBody>
      </p:sp>
      <p:sp>
        <p:nvSpPr>
          <p:cNvPr id="12" name="Footer Placeholder 7"/>
          <p:cNvSpPr>
            <a:spLocks noGrp="1"/>
          </p:cNvSpPr>
          <p:nvPr>
            <p:ph type="ftr" sz="quarter" idx="19"/>
          </p:nvPr>
        </p:nvSpPr>
        <p:spPr/>
        <p:txBody>
          <a:bodyPr/>
          <a:lstStyle>
            <a:lvl1pPr>
              <a:defRPr/>
            </a:lvl1pPr>
          </a:lstStyle>
          <a:p>
            <a:pPr>
              <a:defRPr/>
            </a:pPr>
            <a:r>
              <a:rPr lang="en-IN" dirty="0"/>
              <a:t>© GST &amp; Indirect Taxes Committee, ICAI</a:t>
            </a:r>
          </a:p>
        </p:txBody>
      </p:sp>
      <p:sp>
        <p:nvSpPr>
          <p:cNvPr id="13" name="Slide Number Placeholder 8"/>
          <p:cNvSpPr>
            <a:spLocks noGrp="1"/>
          </p:cNvSpPr>
          <p:nvPr>
            <p:ph type="sldNum" sz="quarter" idx="20"/>
          </p:nvPr>
        </p:nvSpPr>
        <p:spPr/>
        <p:txBody>
          <a:bodyPr/>
          <a:lstStyle>
            <a:lvl1pPr>
              <a:defRPr/>
            </a:lvl1pPr>
          </a:lstStyle>
          <a:p>
            <a:fld id="{1620C496-F8B4-4670-8A02-CCE82A5CF0CE}" type="slidenum">
              <a:rPr lang="en-IN" altLang="en-US"/>
              <a:pPr/>
              <a:t>‹#›</a:t>
            </a:fld>
            <a:endParaRPr lang="en-IN" altLang="en-US"/>
          </a:p>
        </p:txBody>
      </p:sp>
    </p:spTree>
    <p:extLst>
      <p:ext uri="{BB962C8B-B14F-4D97-AF65-F5344CB8AC3E}">
        <p14:creationId xmlns:p14="http://schemas.microsoft.com/office/powerpoint/2010/main" val="389332501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cxnSp>
        <p:nvCxnSpPr>
          <p:cNvPr id="12" name="Straight Connector 11"/>
          <p:cNvCxnSpPr/>
          <p:nvPr/>
        </p:nvCxnSpPr>
        <p:spPr>
          <a:xfrm>
            <a:off x="4387850" y="2603500"/>
            <a:ext cx="0" cy="3517900"/>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13" name="Straight Connector 12"/>
          <p:cNvCxnSpPr/>
          <p:nvPr/>
        </p:nvCxnSpPr>
        <p:spPr>
          <a:xfrm>
            <a:off x="7802563" y="2603500"/>
            <a:ext cx="0" cy="3492500"/>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lvl1pPr>
              <a:defRPr sz="3600"/>
            </a:lvl1pPr>
          </a:lstStyle>
          <a:p>
            <a:r>
              <a:rPr lang="en-US"/>
              <a:t>Click to edit Master title style</a:t>
            </a:r>
            <a:endParaRPr lang="en-US" dirty="0"/>
          </a:p>
        </p:txBody>
      </p:sp>
      <p:sp>
        <p:nvSpPr>
          <p:cNvPr id="3" name="Text Placeholder 2"/>
          <p:cNvSpPr>
            <a:spLocks noGrp="1"/>
          </p:cNvSpPr>
          <p:nvPr>
            <p:ph type="body" idx="1"/>
          </p:nvPr>
        </p:nvSpPr>
        <p:spPr>
          <a:xfrm>
            <a:off x="1154952" y="4532845"/>
            <a:ext cx="3050439"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9" name="Picture Placeholder 2"/>
          <p:cNvSpPr>
            <a:spLocks noGrp="1" noChangeAspect="1"/>
          </p:cNvSpPr>
          <p:nvPr>
            <p:ph type="pic" idx="15"/>
          </p:nvPr>
        </p:nvSpPr>
        <p:spPr>
          <a:xfrm>
            <a:off x="1334552" y="2603500"/>
            <a:ext cx="2691242" cy="1591510"/>
          </a:xfrm>
          <a:prstGeom prst="roundRect">
            <a:avLst>
              <a:gd name="adj" fmla="val 1858"/>
            </a:avLst>
          </a:prstGeom>
          <a:effectLst>
            <a:outerShdw blurRad="50800" dist="50800" dir="5400000" algn="tl" rotWithShape="0">
              <a:srgbClr val="000000">
                <a:alpha val="43000"/>
              </a:srgbClr>
            </a:outerShdw>
          </a:effectLst>
        </p:spPr>
        <p:txBody>
          <a:bodyPr rtlCol="0">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noProof="0"/>
              <a:t>Click icon to add picture</a:t>
            </a:r>
            <a:endParaRPr lang="en-US" noProof="0" dirty="0"/>
          </a:p>
        </p:txBody>
      </p:sp>
      <p:sp>
        <p:nvSpPr>
          <p:cNvPr id="22" name="Text Placeholder 3"/>
          <p:cNvSpPr>
            <a:spLocks noGrp="1"/>
          </p:cNvSpPr>
          <p:nvPr>
            <p:ph type="body" sz="half" idx="18"/>
          </p:nvPr>
        </p:nvSpPr>
        <p:spPr>
          <a:xfrm>
            <a:off x="1154953" y="5109107"/>
            <a:ext cx="3050437" cy="917949"/>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Text Placeholder 4"/>
          <p:cNvSpPr>
            <a:spLocks noGrp="1"/>
          </p:cNvSpPr>
          <p:nvPr>
            <p:ph type="body" sz="quarter" idx="3"/>
          </p:nvPr>
        </p:nvSpPr>
        <p:spPr>
          <a:xfrm>
            <a:off x="4572537" y="4532846"/>
            <a:ext cx="3046766" cy="651156"/>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30" name="Picture Placeholder 2"/>
          <p:cNvSpPr>
            <a:spLocks noGrp="1" noChangeAspect="1"/>
          </p:cNvSpPr>
          <p:nvPr>
            <p:ph type="pic" idx="21"/>
          </p:nvPr>
        </p:nvSpPr>
        <p:spPr>
          <a:xfrm>
            <a:off x="4748463" y="2603500"/>
            <a:ext cx="2691241" cy="1591510"/>
          </a:xfrm>
          <a:prstGeom prst="roundRect">
            <a:avLst>
              <a:gd name="adj" fmla="val 1858"/>
            </a:avLst>
          </a:prstGeom>
          <a:effectLst>
            <a:outerShdw blurRad="50800" dist="50800" dir="5400000" algn="tl" rotWithShape="0">
              <a:srgbClr val="000000">
                <a:alpha val="43000"/>
              </a:srgbClr>
            </a:outerShdw>
          </a:effectLst>
        </p:spPr>
        <p:txBody>
          <a:bodyPr rtlCol="0">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noProof="0"/>
              <a:t>Click icon to add picture</a:t>
            </a:r>
            <a:endParaRPr lang="en-US" noProof="0" dirty="0"/>
          </a:p>
        </p:txBody>
      </p:sp>
      <p:sp>
        <p:nvSpPr>
          <p:cNvPr id="23" name="Text Placeholder 3"/>
          <p:cNvSpPr>
            <a:spLocks noGrp="1"/>
          </p:cNvSpPr>
          <p:nvPr>
            <p:ph type="body" sz="half" idx="19"/>
          </p:nvPr>
        </p:nvSpPr>
        <p:spPr>
          <a:xfrm>
            <a:off x="4568865" y="5184002"/>
            <a:ext cx="3050438" cy="843056"/>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4" name="Text Placeholder 4"/>
          <p:cNvSpPr>
            <a:spLocks noGrp="1"/>
          </p:cNvSpPr>
          <p:nvPr>
            <p:ph type="body" sz="quarter" idx="13"/>
          </p:nvPr>
        </p:nvSpPr>
        <p:spPr>
          <a:xfrm>
            <a:off x="7983434" y="4532847"/>
            <a:ext cx="3050438" cy="651154"/>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31" name="Picture Placeholder 2"/>
          <p:cNvSpPr>
            <a:spLocks noGrp="1" noChangeAspect="1"/>
          </p:cNvSpPr>
          <p:nvPr>
            <p:ph type="pic" idx="22"/>
          </p:nvPr>
        </p:nvSpPr>
        <p:spPr>
          <a:xfrm>
            <a:off x="8163031" y="2603500"/>
            <a:ext cx="2691242" cy="1591510"/>
          </a:xfrm>
          <a:prstGeom prst="roundRect">
            <a:avLst>
              <a:gd name="adj" fmla="val 1858"/>
            </a:avLst>
          </a:prstGeom>
          <a:effectLst>
            <a:outerShdw blurRad="50800" dist="50800" dir="5400000" algn="tl" rotWithShape="0">
              <a:srgbClr val="000000">
                <a:alpha val="43000"/>
              </a:srgbClr>
            </a:outerShdw>
          </a:effectLst>
        </p:spPr>
        <p:txBody>
          <a:bodyPr rtlCol="0">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noProof="0"/>
              <a:t>Click icon to add picture</a:t>
            </a:r>
            <a:endParaRPr lang="en-US" noProof="0" dirty="0"/>
          </a:p>
        </p:txBody>
      </p:sp>
      <p:sp>
        <p:nvSpPr>
          <p:cNvPr id="24" name="Text Placeholder 3"/>
          <p:cNvSpPr>
            <a:spLocks noGrp="1"/>
          </p:cNvSpPr>
          <p:nvPr>
            <p:ph type="body" sz="half" idx="20"/>
          </p:nvPr>
        </p:nvSpPr>
        <p:spPr>
          <a:xfrm>
            <a:off x="7983434" y="5184001"/>
            <a:ext cx="3050437" cy="843054"/>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5" name="Date Placeholder 6"/>
          <p:cNvSpPr>
            <a:spLocks noGrp="1"/>
          </p:cNvSpPr>
          <p:nvPr>
            <p:ph type="dt" sz="half" idx="23"/>
          </p:nvPr>
        </p:nvSpPr>
        <p:spPr/>
        <p:txBody>
          <a:bodyPr/>
          <a:lstStyle>
            <a:lvl1pPr>
              <a:defRPr/>
            </a:lvl1pPr>
          </a:lstStyle>
          <a:p>
            <a:pPr>
              <a:defRPr/>
            </a:pPr>
            <a:fld id="{0CD2B873-A114-41CB-B2AC-CEDE8A19FE06}" type="datetime1">
              <a:rPr lang="en-IN" smtClean="0"/>
              <a:t>14-07-2026</a:t>
            </a:fld>
            <a:endParaRPr lang="en-IN"/>
          </a:p>
        </p:txBody>
      </p:sp>
      <p:sp>
        <p:nvSpPr>
          <p:cNvPr id="16" name="Footer Placeholder 7"/>
          <p:cNvSpPr>
            <a:spLocks noGrp="1"/>
          </p:cNvSpPr>
          <p:nvPr>
            <p:ph type="ftr" sz="quarter" idx="24"/>
          </p:nvPr>
        </p:nvSpPr>
        <p:spPr/>
        <p:txBody>
          <a:bodyPr/>
          <a:lstStyle>
            <a:lvl1pPr>
              <a:defRPr/>
            </a:lvl1pPr>
          </a:lstStyle>
          <a:p>
            <a:pPr>
              <a:defRPr/>
            </a:pPr>
            <a:r>
              <a:rPr lang="en-IN" dirty="0"/>
              <a:t>© GST &amp; Indirect Taxes Committee, ICAI</a:t>
            </a:r>
          </a:p>
        </p:txBody>
      </p:sp>
      <p:sp>
        <p:nvSpPr>
          <p:cNvPr id="17" name="Slide Number Placeholder 8"/>
          <p:cNvSpPr>
            <a:spLocks noGrp="1"/>
          </p:cNvSpPr>
          <p:nvPr>
            <p:ph type="sldNum" sz="quarter" idx="25"/>
          </p:nvPr>
        </p:nvSpPr>
        <p:spPr/>
        <p:txBody>
          <a:bodyPr/>
          <a:lstStyle>
            <a:lvl1pPr>
              <a:defRPr/>
            </a:lvl1pPr>
          </a:lstStyle>
          <a:p>
            <a:fld id="{5BC3E0FD-2AEC-4DD7-95CC-467168B9DD3D}" type="slidenum">
              <a:rPr lang="en-IN" altLang="en-US"/>
              <a:pPr/>
              <a:t>‹#›</a:t>
            </a:fld>
            <a:endParaRPr lang="en-IN" altLang="en-US"/>
          </a:p>
        </p:txBody>
      </p:sp>
    </p:spTree>
    <p:extLst>
      <p:ext uri="{BB962C8B-B14F-4D97-AF65-F5344CB8AC3E}">
        <p14:creationId xmlns:p14="http://schemas.microsoft.com/office/powerpoint/2010/main" val="310998705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1154953" y="973668"/>
            <a:ext cx="8825660" cy="706964"/>
          </a:xfrm>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lvl1pPr>
              <a:defRPr/>
            </a:lvl1pPr>
          </a:lstStyle>
          <a:p>
            <a:pPr>
              <a:defRPr/>
            </a:pPr>
            <a:fld id="{CC9DE571-DCC6-4447-A1C4-2F5B200AF042}" type="datetime1">
              <a:rPr lang="en-IN" smtClean="0"/>
              <a:t>14-07-2026</a:t>
            </a:fld>
            <a:endParaRPr lang="en-IN"/>
          </a:p>
        </p:txBody>
      </p:sp>
      <p:sp>
        <p:nvSpPr>
          <p:cNvPr id="5" name="Footer Placeholder 4"/>
          <p:cNvSpPr>
            <a:spLocks noGrp="1"/>
          </p:cNvSpPr>
          <p:nvPr>
            <p:ph type="ftr" sz="quarter" idx="11"/>
          </p:nvPr>
        </p:nvSpPr>
        <p:spPr/>
        <p:txBody>
          <a:bodyPr/>
          <a:lstStyle>
            <a:lvl1pPr>
              <a:defRPr>
                <a:solidFill>
                  <a:schemeClr val="tx2">
                    <a:lumMod val="75000"/>
                  </a:schemeClr>
                </a:solidFill>
              </a:defRPr>
            </a:lvl1pPr>
          </a:lstStyle>
          <a:p>
            <a:pPr>
              <a:defRPr/>
            </a:pPr>
            <a:r>
              <a:rPr lang="en-IN" dirty="0"/>
              <a:t>© GST &amp; Indirect Taxes Committee, ICAI</a:t>
            </a:r>
          </a:p>
        </p:txBody>
      </p:sp>
      <p:sp>
        <p:nvSpPr>
          <p:cNvPr id="6" name="Slide Number Placeholder 5"/>
          <p:cNvSpPr>
            <a:spLocks noGrp="1"/>
          </p:cNvSpPr>
          <p:nvPr>
            <p:ph type="sldNum" sz="quarter" idx="12"/>
          </p:nvPr>
        </p:nvSpPr>
        <p:spPr/>
        <p:txBody>
          <a:bodyPr/>
          <a:lstStyle>
            <a:lvl1pPr>
              <a:defRPr/>
            </a:lvl1pPr>
          </a:lstStyle>
          <a:p>
            <a:fld id="{26F85DBC-F82B-4C9B-92D1-797032BD7430}" type="slidenum">
              <a:rPr lang="en-IN" altLang="en-US"/>
              <a:pPr/>
              <a:t>‹#›</a:t>
            </a:fld>
            <a:endParaRPr lang="en-IN" altLang="en-US"/>
          </a:p>
        </p:txBody>
      </p:sp>
      <p:pic>
        <p:nvPicPr>
          <p:cNvPr id="7" name="Picture 6" descr="A logo with a bird in the center&#10;&#10;AI-generated content may be incorrect.">
            <a:extLst>
              <a:ext uri="{FF2B5EF4-FFF2-40B4-BE49-F238E27FC236}">
                <a16:creationId xmlns="" xmlns:a16="http://schemas.microsoft.com/office/drawing/2014/main" id="{FEF6E97A-2B29-7198-4FE4-AFDB556F9B31}"/>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02854" y="169034"/>
            <a:ext cx="1116000" cy="838728"/>
          </a:xfrm>
          <a:prstGeom prst="rect">
            <a:avLst/>
          </a:prstGeom>
        </p:spPr>
      </p:pic>
    </p:spTree>
    <p:extLst>
      <p:ext uri="{BB962C8B-B14F-4D97-AF65-F5344CB8AC3E}">
        <p14:creationId xmlns:p14="http://schemas.microsoft.com/office/powerpoint/2010/main" val="226315959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x" preserve="1">
  <p:cSld name="1_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1154953" y="973668"/>
            <a:ext cx="8825660" cy="706964"/>
          </a:xfrm>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lvl1pPr>
              <a:defRPr/>
            </a:lvl1pPr>
          </a:lstStyle>
          <a:p>
            <a:pPr>
              <a:defRPr/>
            </a:pPr>
            <a:fld id="{7694CA2F-E226-47E6-9A7C-BC712E00CDD6}" type="datetime1">
              <a:rPr lang="en-IN" smtClean="0"/>
              <a:t>14-07-2026</a:t>
            </a:fld>
            <a:endParaRPr lang="en-IN"/>
          </a:p>
        </p:txBody>
      </p:sp>
      <p:sp>
        <p:nvSpPr>
          <p:cNvPr id="5" name="Footer Placeholder 4"/>
          <p:cNvSpPr>
            <a:spLocks noGrp="1"/>
          </p:cNvSpPr>
          <p:nvPr>
            <p:ph type="ftr" sz="quarter" idx="11"/>
          </p:nvPr>
        </p:nvSpPr>
        <p:spPr/>
        <p:txBody>
          <a:bodyPr/>
          <a:lstStyle>
            <a:lvl1pPr>
              <a:defRPr>
                <a:solidFill>
                  <a:schemeClr val="tx2">
                    <a:lumMod val="75000"/>
                  </a:schemeClr>
                </a:solidFill>
              </a:defRPr>
            </a:lvl1pPr>
          </a:lstStyle>
          <a:p>
            <a:pPr>
              <a:defRPr/>
            </a:pPr>
            <a:r>
              <a:rPr lang="en-IN" dirty="0"/>
              <a:t>© GST &amp; Indirect Taxes Committee, ICAI</a:t>
            </a:r>
          </a:p>
        </p:txBody>
      </p:sp>
      <p:sp>
        <p:nvSpPr>
          <p:cNvPr id="6" name="Slide Number Placeholder 5"/>
          <p:cNvSpPr>
            <a:spLocks noGrp="1"/>
          </p:cNvSpPr>
          <p:nvPr>
            <p:ph type="sldNum" sz="quarter" idx="12"/>
          </p:nvPr>
        </p:nvSpPr>
        <p:spPr/>
        <p:txBody>
          <a:bodyPr/>
          <a:lstStyle>
            <a:lvl1pPr>
              <a:defRPr/>
            </a:lvl1pPr>
          </a:lstStyle>
          <a:p>
            <a:fld id="{26F85DBC-F82B-4C9B-92D1-797032BD7430}" type="slidenum">
              <a:rPr lang="en-IN" altLang="en-US"/>
              <a:pPr/>
              <a:t>‹#›</a:t>
            </a:fld>
            <a:endParaRPr lang="en-IN" altLang="en-US"/>
          </a:p>
        </p:txBody>
      </p:sp>
    </p:spTree>
    <p:extLst>
      <p:ext uri="{BB962C8B-B14F-4D97-AF65-F5344CB8AC3E}">
        <p14:creationId xmlns:p14="http://schemas.microsoft.com/office/powerpoint/2010/main" val="197257808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grpSp>
        <p:nvGrpSpPr>
          <p:cNvPr id="4" name="Group 23"/>
          <p:cNvGrpSpPr>
            <a:grpSpLocks/>
          </p:cNvGrpSpPr>
          <p:nvPr/>
        </p:nvGrpSpPr>
        <p:grpSpPr bwMode="auto">
          <a:xfrm>
            <a:off x="0" y="-1588"/>
            <a:ext cx="12192000" cy="6865938"/>
            <a:chOff x="0" y="-2373"/>
            <a:chExt cx="12192000" cy="6867027"/>
          </a:xfrm>
        </p:grpSpPr>
        <p:sp>
          <p:nvSpPr>
            <p:cNvPr id="5" name="Rectangle 4"/>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6" name="Oval 5"/>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Oval 6"/>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8" name="Oval 7"/>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9" name="Oval 8"/>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0" name="Oval 9"/>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1" name="Freeform 5"/>
            <p:cNvSpPr>
              <a:spLocks/>
            </p:cNvSpPr>
            <p:nvPr/>
          </p:nvSpPr>
          <p:spPr bwMode="gray">
            <a:xfrm rot="5101749">
              <a:off x="6294738" y="4577737"/>
              <a:ext cx="3299407" cy="440924"/>
            </a:xfrm>
            <a:custGeom>
              <a:avLst/>
              <a:gdLst>
                <a:gd name="T0" fmla="*/ 2147483647 w 10000"/>
                <a:gd name="T1" fmla="*/ 2147483647 h 5291"/>
                <a:gd name="T2" fmla="*/ 2147483647 w 10000"/>
                <a:gd name="T3" fmla="*/ 2147483647 h 5291"/>
                <a:gd name="T4" fmla="*/ 2147483647 w 10000"/>
                <a:gd name="T5" fmla="*/ 0 h 5291"/>
                <a:gd name="T6" fmla="*/ 2147483647 w 10000"/>
                <a:gd name="T7" fmla="*/ 0 h 5291"/>
                <a:gd name="T8" fmla="*/ 2147483647 w 10000"/>
                <a:gd name="T9" fmla="*/ 2147483647 h 5291"/>
                <a:gd name="T10" fmla="*/ 2147483647 w 10000"/>
                <a:gd name="T11" fmla="*/ 2147483647 h 5291"/>
                <a:gd name="T12" fmla="*/ 2147483647 w 10000"/>
                <a:gd name="T13" fmla="*/ 2147483647 h 5291"/>
                <a:gd name="T14" fmla="*/ 2147483647 w 10000"/>
                <a:gd name="T15" fmla="*/ 2147483647 h 5291"/>
                <a:gd name="T16" fmla="*/ 2147483647 w 10000"/>
                <a:gd name="T17" fmla="*/ 2147483647 h 5291"/>
                <a:gd name="T18" fmla="*/ 2147483647 w 10000"/>
                <a:gd name="T19" fmla="*/ 2147483647 h 5291"/>
                <a:gd name="T20" fmla="*/ 2147483647 w 10000"/>
                <a:gd name="T21" fmla="*/ 2147483647 h 5291"/>
                <a:gd name="T22" fmla="*/ 2147483647 w 10000"/>
                <a:gd name="T23" fmla="*/ 2147483647 h 5291"/>
                <a:gd name="T24" fmla="*/ 2147483647 w 10000"/>
                <a:gd name="T25" fmla="*/ 2147483647 h 5291"/>
                <a:gd name="T26" fmla="*/ 2147483647 w 10000"/>
                <a:gd name="T27" fmla="*/ 2147483647 h 5291"/>
                <a:gd name="T28" fmla="*/ 2147483647 w 10000"/>
                <a:gd name="T29" fmla="*/ 2147483647 h 5291"/>
                <a:gd name="T30" fmla="*/ 2147483647 w 10000"/>
                <a:gd name="T31" fmla="*/ 2147483647 h 5291"/>
                <a:gd name="T32" fmla="*/ 2147483647 w 10000"/>
                <a:gd name="T33" fmla="*/ 2147483647 h 5291"/>
                <a:gd name="T34" fmla="*/ 2147483647 w 10000"/>
                <a:gd name="T35" fmla="*/ 2147483647 h 5291"/>
                <a:gd name="T36" fmla="*/ 2147483647 w 10000"/>
                <a:gd name="T37" fmla="*/ 2147483647 h 5291"/>
                <a:gd name="T38" fmla="*/ 2147483647 w 10000"/>
                <a:gd name="T39" fmla="*/ 2147483647 h 5291"/>
                <a:gd name="T40" fmla="*/ 2147483647 w 10000"/>
                <a:gd name="T41" fmla="*/ 2147483647 h 5291"/>
                <a:gd name="T42" fmla="*/ 2147483647 w 10000"/>
                <a:gd name="T43" fmla="*/ 2147483647 h 5291"/>
                <a:gd name="T44" fmla="*/ 2147483647 w 10000"/>
                <a:gd name="T45" fmla="*/ 2147483647 h 5291"/>
                <a:gd name="T46" fmla="*/ 2147483647 w 10000"/>
                <a:gd name="T47" fmla="*/ 2147483647 h 5291"/>
                <a:gd name="T48" fmla="*/ 2147483647 w 10000"/>
                <a:gd name="T49" fmla="*/ 2147483647 h 5291"/>
                <a:gd name="T50" fmla="*/ 2147483647 w 10000"/>
                <a:gd name="T51" fmla="*/ 2147483647 h 5291"/>
                <a:gd name="T52" fmla="*/ 2147483647 w 10000"/>
                <a:gd name="T53" fmla="*/ 2147483647 h 5291"/>
                <a:gd name="T54" fmla="*/ 2147483647 w 10000"/>
                <a:gd name="T55" fmla="*/ 2147483647 h 5291"/>
                <a:gd name="T56" fmla="*/ 2147483647 w 10000"/>
                <a:gd name="T57" fmla="*/ 2147483647 h 5291"/>
                <a:gd name="T58" fmla="*/ 2147483647 w 10000"/>
                <a:gd name="T59" fmla="*/ 2147483647 h 5291"/>
                <a:gd name="T60" fmla="*/ 2147483647 w 10000"/>
                <a:gd name="T61" fmla="*/ 2147483647 h 5291"/>
                <a:gd name="T62" fmla="*/ 2147483647 w 10000"/>
                <a:gd name="T63" fmla="*/ 2147483647 h 5291"/>
                <a:gd name="T64" fmla="*/ 2147483647 w 10000"/>
                <a:gd name="T65" fmla="*/ 2147483647 h 5291"/>
                <a:gd name="T66" fmla="*/ 2147483647 w 10000"/>
                <a:gd name="T67" fmla="*/ 2147483647 h 5291"/>
                <a:gd name="T68" fmla="*/ 0 w 10000"/>
                <a:gd name="T69" fmla="*/ 2147483647 h 5291"/>
                <a:gd name="T70" fmla="*/ 2147483647 w 10000"/>
                <a:gd name="T71" fmla="*/ 2147483647 h 5291"/>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10000" h="5291">
                  <a:moveTo>
                    <a:pt x="85" y="2532"/>
                  </a:moveTo>
                  <a:cubicBezTo>
                    <a:pt x="1736" y="3911"/>
                    <a:pt x="7524" y="5298"/>
                    <a:pt x="9958" y="5291"/>
                  </a:cubicBezTo>
                  <a:cubicBezTo>
                    <a:pt x="9989" y="1958"/>
                    <a:pt x="9969" y="3333"/>
                    <a:pt x="10000" y="0"/>
                  </a:cubicBez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IN"/>
            </a:p>
          </p:txBody>
        </p:sp>
        <p:sp>
          <p:nvSpPr>
            <p:cNvPr id="12" name="Rectangle 11"/>
            <p:cNvSpPr/>
            <p:nvPr/>
          </p:nvSpPr>
          <p:spPr>
            <a:xfrm>
              <a:off x="414338" y="402504"/>
              <a:ext cx="6511925" cy="6054098"/>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3" name="Freeform 5"/>
            <p:cNvSpPr>
              <a:spLocks/>
            </p:cNvSpPr>
            <p:nvPr/>
          </p:nvSpPr>
          <p:spPr bwMode="gray">
            <a:xfrm rot="5400000">
              <a:off x="4449232" y="2801721"/>
              <a:ext cx="6053670" cy="1254558"/>
            </a:xfrm>
            <a:custGeom>
              <a:avLst/>
              <a:gdLst>
                <a:gd name="T0" fmla="*/ 0 w 10000"/>
                <a:gd name="T1" fmla="*/ 0 h 8000"/>
                <a:gd name="T2" fmla="*/ 0 w 10000"/>
                <a:gd name="T3" fmla="*/ 2147483647 h 8000"/>
                <a:gd name="T4" fmla="*/ 2147483647 w 10000"/>
                <a:gd name="T5" fmla="*/ 2147483647 h 8000"/>
                <a:gd name="T6" fmla="*/ 2147483647 w 10000"/>
                <a:gd name="T7" fmla="*/ 2147483647 h 8000"/>
                <a:gd name="T8" fmla="*/ 2147483647 w 10000"/>
                <a:gd name="T9" fmla="*/ 2147483647 h 8000"/>
                <a:gd name="T10" fmla="*/ 2147483647 w 10000"/>
                <a:gd name="T11" fmla="*/ 2147483647 h 8000"/>
                <a:gd name="T12" fmla="*/ 2147483647 w 10000"/>
                <a:gd name="T13" fmla="*/ 2147483647 h 8000"/>
                <a:gd name="T14" fmla="*/ 2147483647 w 10000"/>
                <a:gd name="T15" fmla="*/ 2147483647 h 8000"/>
                <a:gd name="T16" fmla="*/ 2147483647 w 10000"/>
                <a:gd name="T17" fmla="*/ 2147483647 h 8000"/>
                <a:gd name="T18" fmla="*/ 2147483647 w 10000"/>
                <a:gd name="T19" fmla="*/ 2147483647 h 8000"/>
                <a:gd name="T20" fmla="*/ 2147483647 w 10000"/>
                <a:gd name="T21" fmla="*/ 2147483647 h 8000"/>
                <a:gd name="T22" fmla="*/ 2147483647 w 10000"/>
                <a:gd name="T23" fmla="*/ 2147483647 h 8000"/>
                <a:gd name="T24" fmla="*/ 2147483647 w 10000"/>
                <a:gd name="T25" fmla="*/ 2147483647 h 8000"/>
                <a:gd name="T26" fmla="*/ 2147483647 w 10000"/>
                <a:gd name="T27" fmla="*/ 2147483647 h 8000"/>
                <a:gd name="T28" fmla="*/ 2147483647 w 10000"/>
                <a:gd name="T29" fmla="*/ 2147483647 h 8000"/>
                <a:gd name="T30" fmla="*/ 2147483647 w 10000"/>
                <a:gd name="T31" fmla="*/ 2147483647 h 8000"/>
                <a:gd name="T32" fmla="*/ 2147483647 w 10000"/>
                <a:gd name="T33" fmla="*/ 2147483647 h 8000"/>
                <a:gd name="T34" fmla="*/ 2147483647 w 10000"/>
                <a:gd name="T35" fmla="*/ 2147483647 h 8000"/>
                <a:gd name="T36" fmla="*/ 2147483647 w 10000"/>
                <a:gd name="T37" fmla="*/ 2147483647 h 8000"/>
                <a:gd name="T38" fmla="*/ 2147483647 w 10000"/>
                <a:gd name="T39" fmla="*/ 2147483647 h 8000"/>
                <a:gd name="T40" fmla="*/ 2147483647 w 10000"/>
                <a:gd name="T41" fmla="*/ 2147483647 h 8000"/>
                <a:gd name="T42" fmla="*/ 2147483647 w 10000"/>
                <a:gd name="T43" fmla="*/ 2147483647 h 8000"/>
                <a:gd name="T44" fmla="*/ 2147483647 w 10000"/>
                <a:gd name="T45" fmla="*/ 2147483647 h 8000"/>
                <a:gd name="T46" fmla="*/ 2147483647 w 10000"/>
                <a:gd name="T47" fmla="*/ 2147483647 h 8000"/>
                <a:gd name="T48" fmla="*/ 2147483647 w 10000"/>
                <a:gd name="T49" fmla="*/ 2147483647 h 8000"/>
                <a:gd name="T50" fmla="*/ 2147483647 w 10000"/>
                <a:gd name="T51" fmla="*/ 2147483647 h 8000"/>
                <a:gd name="T52" fmla="*/ 2147483647 w 10000"/>
                <a:gd name="T53" fmla="*/ 2147483647 h 8000"/>
                <a:gd name="T54" fmla="*/ 2147483647 w 10000"/>
                <a:gd name="T55" fmla="*/ 2147483647 h 8000"/>
                <a:gd name="T56" fmla="*/ 2147483647 w 10000"/>
                <a:gd name="T57" fmla="*/ 2147483647 h 8000"/>
                <a:gd name="T58" fmla="*/ 2147483647 w 10000"/>
                <a:gd name="T59" fmla="*/ 2147483647 h 8000"/>
                <a:gd name="T60" fmla="*/ 2147483647 w 10000"/>
                <a:gd name="T61" fmla="*/ 2147483647 h 8000"/>
                <a:gd name="T62" fmla="*/ 2147483647 w 10000"/>
                <a:gd name="T63" fmla="*/ 2147483647 h 8000"/>
                <a:gd name="T64" fmla="*/ 2147483647 w 10000"/>
                <a:gd name="T65" fmla="*/ 2147483647 h 8000"/>
                <a:gd name="T66" fmla="*/ 2147483647 w 10000"/>
                <a:gd name="T67" fmla="*/ 2147483647 h 8000"/>
                <a:gd name="T68" fmla="*/ 2147483647 w 10000"/>
                <a:gd name="T69" fmla="*/ 2147483647 h 8000"/>
                <a:gd name="T70" fmla="*/ 2147483647 w 10000"/>
                <a:gd name="T71" fmla="*/ 2147483647 h 8000"/>
                <a:gd name="T72" fmla="*/ 2147483647 w 10000"/>
                <a:gd name="T73" fmla="*/ 2147483647 h 8000"/>
                <a:gd name="T74" fmla="*/ 2147483647 w 10000"/>
                <a:gd name="T75" fmla="*/ 2147483647 h 8000"/>
                <a:gd name="T76" fmla="*/ 2147483647 w 10000"/>
                <a:gd name="T77" fmla="*/ 2147483647 h 8000"/>
                <a:gd name="T78" fmla="*/ 2147483647 w 10000"/>
                <a:gd name="T79" fmla="*/ 2147483647 h 8000"/>
                <a:gd name="T80" fmla="*/ 2147483647 w 10000"/>
                <a:gd name="T81" fmla="*/ 2147483647 h 8000"/>
                <a:gd name="T82" fmla="*/ 2147483647 w 10000"/>
                <a:gd name="T83" fmla="*/ 2147483647 h 8000"/>
                <a:gd name="T84" fmla="*/ 2147483647 w 10000"/>
                <a:gd name="T85" fmla="*/ 2147483647 h 8000"/>
                <a:gd name="T86" fmla="*/ 2147483647 w 10000"/>
                <a:gd name="T87" fmla="*/ 2147483647 h 8000"/>
                <a:gd name="T88" fmla="*/ 2147483647 w 10000"/>
                <a:gd name="T89" fmla="*/ 2147483647 h 8000"/>
                <a:gd name="T90" fmla="*/ 2147483647 w 10000"/>
                <a:gd name="T91" fmla="*/ 2147483647 h 8000"/>
                <a:gd name="T92" fmla="*/ 2147483647 w 10000"/>
                <a:gd name="T93" fmla="*/ 2147483647 h 8000"/>
                <a:gd name="T94" fmla="*/ 2147483647 w 10000"/>
                <a:gd name="T95" fmla="*/ 2147483647 h 8000"/>
                <a:gd name="T96" fmla="*/ 2147483647 w 10000"/>
                <a:gd name="T97" fmla="*/ 2147483647 h 8000"/>
                <a:gd name="T98" fmla="*/ 0 w 10000"/>
                <a:gd name="T99" fmla="*/ 0 h 8000"/>
                <a:gd name="T100" fmla="*/ 0 w 10000"/>
                <a:gd name="T101" fmla="*/ 0 h 8000"/>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10000" h="8000">
                  <a:moveTo>
                    <a:pt x="0" y="0"/>
                  </a:moveTo>
                  <a:lnTo>
                    <a:pt x="0" y="7970"/>
                  </a:lnTo>
                  <a:lnTo>
                    <a:pt x="10000" y="8000"/>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IN"/>
            </a:p>
          </p:txBody>
        </p:sp>
        <p:sp>
          <p:nvSpPr>
            <p:cNvPr id="14" name="Freeform 5"/>
            <p:cNvSpPr>
              <a:spLocks noEditPoints="1"/>
            </p:cNvSpPr>
            <p:nvPr/>
          </p:nvSpPr>
          <p:spPr bwMode="gray">
            <a:xfrm>
              <a:off x="0" y="1587"/>
              <a:ext cx="12192000" cy="6856413"/>
            </a:xfrm>
            <a:custGeom>
              <a:avLst/>
              <a:gdLst>
                <a:gd name="T0" fmla="*/ 0 w 15356"/>
                <a:gd name="T1" fmla="*/ 0 h 8638"/>
                <a:gd name="T2" fmla="*/ 0 w 15356"/>
                <a:gd name="T3" fmla="*/ 2147483647 h 8638"/>
                <a:gd name="T4" fmla="*/ 2147483647 w 15356"/>
                <a:gd name="T5" fmla="*/ 2147483647 h 8638"/>
                <a:gd name="T6" fmla="*/ 2147483647 w 15356"/>
                <a:gd name="T7" fmla="*/ 0 h 8638"/>
                <a:gd name="T8" fmla="*/ 0 w 15356"/>
                <a:gd name="T9" fmla="*/ 0 h 8638"/>
                <a:gd name="T10" fmla="*/ 2147483647 w 15356"/>
                <a:gd name="T11" fmla="*/ 2147483647 h 8638"/>
                <a:gd name="T12" fmla="*/ 2147483647 w 15356"/>
                <a:gd name="T13" fmla="*/ 2147483647 h 8638"/>
                <a:gd name="T14" fmla="*/ 2147483647 w 15356"/>
                <a:gd name="T15" fmla="*/ 2147483647 h 8638"/>
                <a:gd name="T16" fmla="*/ 2147483647 w 15356"/>
                <a:gd name="T17" fmla="*/ 2147483647 h 8638"/>
                <a:gd name="T18" fmla="*/ 2147483647 w 15356"/>
                <a:gd name="T19" fmla="*/ 2147483647 h 863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IN"/>
            </a:p>
          </p:txBody>
        </p:sp>
      </p:grpSp>
      <p:sp>
        <p:nvSpPr>
          <p:cNvPr id="15" name="Rectangle 14"/>
          <p:cNvSpPr/>
          <p:nvPr/>
        </p:nvSpPr>
        <p:spPr>
          <a:xfrm>
            <a:off x="10437813"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Vertical Title 1"/>
          <p:cNvSpPr>
            <a:spLocks noGrp="1"/>
          </p:cNvSpPr>
          <p:nvPr>
            <p:ph type="title" orient="vert"/>
          </p:nvPr>
        </p:nvSpPr>
        <p:spPr>
          <a:xfrm>
            <a:off x="8576756" y="1278468"/>
            <a:ext cx="1413933" cy="4748589"/>
          </a:xfrm>
        </p:spPr>
        <p:txBody>
          <a:bodyPr vert="eaVert" anchor="b"/>
          <a:lstStyle/>
          <a:p>
            <a:r>
              <a:rPr lang="en-US"/>
              <a:t>Click to edit Master title style</a:t>
            </a:r>
            <a:endParaRPr lang="en-US" dirty="0"/>
          </a:p>
        </p:txBody>
      </p:sp>
      <p:sp>
        <p:nvSpPr>
          <p:cNvPr id="3" name="Vertical Text Placeholder 2"/>
          <p:cNvSpPr>
            <a:spLocks noGrp="1"/>
          </p:cNvSpPr>
          <p:nvPr>
            <p:ph type="body" orient="vert" idx="1"/>
          </p:nvPr>
        </p:nvSpPr>
        <p:spPr>
          <a:xfrm>
            <a:off x="1154954" y="1278468"/>
            <a:ext cx="6247546" cy="474859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Date Placeholder 3"/>
          <p:cNvSpPr>
            <a:spLocks noGrp="1"/>
          </p:cNvSpPr>
          <p:nvPr>
            <p:ph type="dt" sz="half" idx="10"/>
          </p:nvPr>
        </p:nvSpPr>
        <p:spPr/>
        <p:txBody>
          <a:bodyPr/>
          <a:lstStyle>
            <a:lvl1pPr>
              <a:defRPr/>
            </a:lvl1pPr>
          </a:lstStyle>
          <a:p>
            <a:pPr>
              <a:defRPr/>
            </a:pPr>
            <a:fld id="{D5A72DEF-D7AD-4650-90F6-F18255ABD118}" type="datetime1">
              <a:rPr lang="en-IN" smtClean="0"/>
              <a:t>14-07-2026</a:t>
            </a:fld>
            <a:endParaRPr lang="en-IN"/>
          </a:p>
        </p:txBody>
      </p:sp>
      <p:sp>
        <p:nvSpPr>
          <p:cNvPr id="17" name="Footer Placeholder 4"/>
          <p:cNvSpPr>
            <a:spLocks noGrp="1"/>
          </p:cNvSpPr>
          <p:nvPr>
            <p:ph type="ftr" sz="quarter" idx="11"/>
          </p:nvPr>
        </p:nvSpPr>
        <p:spPr/>
        <p:txBody>
          <a:bodyPr/>
          <a:lstStyle>
            <a:lvl1pPr>
              <a:defRPr/>
            </a:lvl1pPr>
          </a:lstStyle>
          <a:p>
            <a:pPr>
              <a:defRPr/>
            </a:pPr>
            <a:r>
              <a:rPr lang="en-IN" dirty="0"/>
              <a:t>© GST &amp; Indirect Taxes Committee, ICAI</a:t>
            </a:r>
          </a:p>
        </p:txBody>
      </p:sp>
      <p:sp>
        <p:nvSpPr>
          <p:cNvPr id="18" name="Slide Number Placeholder 5"/>
          <p:cNvSpPr>
            <a:spLocks noGrp="1"/>
          </p:cNvSpPr>
          <p:nvPr>
            <p:ph type="sldNum" sz="quarter" idx="12"/>
          </p:nvPr>
        </p:nvSpPr>
        <p:spPr/>
        <p:txBody>
          <a:bodyPr/>
          <a:lstStyle>
            <a:lvl1pPr>
              <a:defRPr/>
            </a:lvl1pPr>
          </a:lstStyle>
          <a:p>
            <a:fld id="{3930DA6F-743D-4CCE-992A-7AAE13EA7BAA}" type="slidenum">
              <a:rPr lang="en-IN" altLang="en-US"/>
              <a:pPr/>
              <a:t>‹#›</a:t>
            </a:fld>
            <a:endParaRPr lang="en-IN" altLang="en-US"/>
          </a:p>
        </p:txBody>
      </p:sp>
    </p:spTree>
    <p:extLst>
      <p:ext uri="{BB962C8B-B14F-4D97-AF65-F5344CB8AC3E}">
        <p14:creationId xmlns:p14="http://schemas.microsoft.com/office/powerpoint/2010/main" val="18756640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243138" y="551526"/>
            <a:ext cx="7733593" cy="826700"/>
          </a:xfrm>
        </p:spPr>
        <p:txBody>
          <a:bodyPr/>
          <a:lstStyle>
            <a:lvl1pPr algn="ctr">
              <a:defRPr/>
            </a:lvl1pPr>
          </a:lstStyle>
          <a:p>
            <a:r>
              <a:rPr lang="en-US" dirty="0"/>
              <a:t>Click to edit Master title style</a:t>
            </a:r>
          </a:p>
        </p:txBody>
      </p:sp>
      <p:sp>
        <p:nvSpPr>
          <p:cNvPr id="3" name="Content Placeholder 2"/>
          <p:cNvSpPr>
            <a:spLocks noGrp="1"/>
          </p:cNvSpPr>
          <p:nvPr>
            <p:ph idx="1"/>
          </p:nvPr>
        </p:nvSpPr>
        <p:spPr/>
        <p:txBody>
          <a:bodyPr/>
          <a:lstStyle>
            <a:lvl1pPr marL="342900" indent="-342900">
              <a:buClr>
                <a:schemeClr val="tx2">
                  <a:lumMod val="75000"/>
                </a:schemeClr>
              </a:buClr>
              <a:buFont typeface="Wingdings" panose="05000000000000000000" pitchFamily="2" charset="2"/>
              <a:buChar char="§"/>
              <a:defRPr sz="2000">
                <a:solidFill>
                  <a:schemeClr val="tx1"/>
                </a:solidFill>
              </a:defRPr>
            </a:lvl1pPr>
            <a:lvl2pPr marL="742950" indent="-285750">
              <a:buClr>
                <a:schemeClr val="tx2">
                  <a:lumMod val="75000"/>
                </a:schemeClr>
              </a:buClr>
              <a:buFont typeface="Arial" panose="020B0604020202020204" pitchFamily="34" charset="0"/>
              <a:buChar char="•"/>
              <a:defRPr sz="1800">
                <a:solidFill>
                  <a:schemeClr val="tx1"/>
                </a:solidFill>
              </a:defRPr>
            </a:lvl2pPr>
            <a:lvl3pPr marL="1143000" indent="-228600">
              <a:buClr>
                <a:schemeClr val="tx2">
                  <a:lumMod val="75000"/>
                </a:schemeClr>
              </a:buClr>
              <a:buFont typeface="Courier New" panose="02070309020205020404" pitchFamily="49" charset="0"/>
              <a:buChar char="o"/>
              <a:defRPr sz="1600">
                <a:solidFill>
                  <a:schemeClr val="tx1"/>
                </a:solidFill>
              </a:defRPr>
            </a:lvl3pPr>
            <a:lvl4pPr marL="1600200" indent="-228600">
              <a:buClr>
                <a:schemeClr val="tx2">
                  <a:lumMod val="75000"/>
                </a:schemeClr>
              </a:buClr>
              <a:buFont typeface="Wingdings" panose="05000000000000000000" pitchFamily="2" charset="2"/>
              <a:buChar char="Ø"/>
              <a:defRPr sz="1400">
                <a:solidFill>
                  <a:schemeClr val="tx1"/>
                </a:solidFill>
              </a:defRPr>
            </a:lvl4pPr>
            <a:lvl5pPr marL="2057400" indent="-228600">
              <a:buClr>
                <a:schemeClr val="tx2">
                  <a:lumMod val="75000"/>
                </a:schemeClr>
              </a:buClr>
              <a:buFont typeface="Wingdings" panose="05000000000000000000" pitchFamily="2" charset="2"/>
              <a:buChar char="ü"/>
              <a:defRPr sz="14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3"/>
          <p:cNvSpPr>
            <a:spLocks noGrp="1"/>
          </p:cNvSpPr>
          <p:nvPr>
            <p:ph type="dt" sz="half" idx="10"/>
          </p:nvPr>
        </p:nvSpPr>
        <p:spPr/>
        <p:txBody>
          <a:bodyPr/>
          <a:lstStyle>
            <a:lvl1pPr>
              <a:defRPr/>
            </a:lvl1pPr>
          </a:lstStyle>
          <a:p>
            <a:pPr>
              <a:defRPr/>
            </a:pPr>
            <a:fld id="{4D7F8DF2-4ECB-4128-B07B-39400D29EF98}" type="datetime1">
              <a:rPr lang="en-IN" smtClean="0"/>
              <a:t>14-07-2026</a:t>
            </a:fld>
            <a:endParaRPr lang="en-IN"/>
          </a:p>
        </p:txBody>
      </p:sp>
      <p:sp>
        <p:nvSpPr>
          <p:cNvPr id="6" name="Footer Placeholder 4"/>
          <p:cNvSpPr>
            <a:spLocks noGrp="1"/>
          </p:cNvSpPr>
          <p:nvPr>
            <p:ph type="ftr" sz="quarter" idx="11"/>
          </p:nvPr>
        </p:nvSpPr>
        <p:spPr/>
        <p:txBody>
          <a:bodyPr/>
          <a:lstStyle>
            <a:lvl1pPr>
              <a:defRPr>
                <a:solidFill>
                  <a:schemeClr val="tx2">
                    <a:lumMod val="75000"/>
                  </a:schemeClr>
                </a:solidFill>
              </a:defRPr>
            </a:lvl1pPr>
          </a:lstStyle>
          <a:p>
            <a:pPr>
              <a:defRPr/>
            </a:pPr>
            <a:r>
              <a:rPr lang="en-IN" dirty="0"/>
              <a:t>© GST &amp; Indirect Taxes Committee, ICAI</a:t>
            </a:r>
          </a:p>
        </p:txBody>
      </p:sp>
      <p:sp>
        <p:nvSpPr>
          <p:cNvPr id="7" name="Slide Number Placeholder 5"/>
          <p:cNvSpPr>
            <a:spLocks noGrp="1"/>
          </p:cNvSpPr>
          <p:nvPr>
            <p:ph type="sldNum" sz="quarter" idx="12"/>
          </p:nvPr>
        </p:nvSpPr>
        <p:spPr/>
        <p:txBody>
          <a:bodyPr/>
          <a:lstStyle>
            <a:lvl1pPr>
              <a:defRPr/>
            </a:lvl1pPr>
          </a:lstStyle>
          <a:p>
            <a:fld id="{2AC1C4F3-0758-4693-96D4-8901426768B0}" type="slidenum">
              <a:rPr lang="en-IN" altLang="en-US"/>
              <a:pPr/>
              <a:t>‹#›</a:t>
            </a:fld>
            <a:endParaRPr lang="en-IN" altLang="en-US"/>
          </a:p>
        </p:txBody>
      </p:sp>
    </p:spTree>
    <p:extLst>
      <p:ext uri="{BB962C8B-B14F-4D97-AF65-F5344CB8AC3E}">
        <p14:creationId xmlns:p14="http://schemas.microsoft.com/office/powerpoint/2010/main" val="123244715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grpSp>
        <p:nvGrpSpPr>
          <p:cNvPr id="4" name="Group 23"/>
          <p:cNvGrpSpPr>
            <a:grpSpLocks/>
          </p:cNvGrpSpPr>
          <p:nvPr userDrawn="1"/>
        </p:nvGrpSpPr>
        <p:grpSpPr bwMode="auto">
          <a:xfrm>
            <a:off x="0" y="-1588"/>
            <a:ext cx="12192000" cy="6865938"/>
            <a:chOff x="0" y="-2373"/>
            <a:chExt cx="12192000" cy="6867027"/>
          </a:xfrm>
        </p:grpSpPr>
        <p:sp>
          <p:nvSpPr>
            <p:cNvPr id="5" name="Rectangle 4"/>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6" name="Oval 5"/>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Oval 6"/>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8" name="Oval 7"/>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9" name="Oval 8"/>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0" name="Oval 9"/>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1" name="Rectangle 10"/>
            <p:cNvSpPr/>
            <p:nvPr/>
          </p:nvSpPr>
          <p:spPr>
            <a:xfrm>
              <a:off x="7289800" y="402504"/>
              <a:ext cx="4478338" cy="6054098"/>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2" name="Freeform 5"/>
            <p:cNvSpPr>
              <a:spLocks/>
            </p:cNvSpPr>
            <p:nvPr/>
          </p:nvSpPr>
          <p:spPr bwMode="gray">
            <a:xfrm rot="-5677511">
              <a:off x="4698352" y="1826078"/>
              <a:ext cx="3299407" cy="440924"/>
            </a:xfrm>
            <a:custGeom>
              <a:avLst/>
              <a:gdLst>
                <a:gd name="T0" fmla="*/ 2147483647 w 10000"/>
                <a:gd name="T1" fmla="*/ 2147483647 h 5291"/>
                <a:gd name="T2" fmla="*/ 2147483647 w 10000"/>
                <a:gd name="T3" fmla="*/ 2147483647 h 5291"/>
                <a:gd name="T4" fmla="*/ 2147483647 w 10000"/>
                <a:gd name="T5" fmla="*/ 0 h 5291"/>
                <a:gd name="T6" fmla="*/ 2147483647 w 10000"/>
                <a:gd name="T7" fmla="*/ 0 h 5291"/>
                <a:gd name="T8" fmla="*/ 2147483647 w 10000"/>
                <a:gd name="T9" fmla="*/ 2147483647 h 5291"/>
                <a:gd name="T10" fmla="*/ 2147483647 w 10000"/>
                <a:gd name="T11" fmla="*/ 2147483647 h 5291"/>
                <a:gd name="T12" fmla="*/ 2147483647 w 10000"/>
                <a:gd name="T13" fmla="*/ 2147483647 h 5291"/>
                <a:gd name="T14" fmla="*/ 2147483647 w 10000"/>
                <a:gd name="T15" fmla="*/ 2147483647 h 5291"/>
                <a:gd name="T16" fmla="*/ 2147483647 w 10000"/>
                <a:gd name="T17" fmla="*/ 2147483647 h 5291"/>
                <a:gd name="T18" fmla="*/ 2147483647 w 10000"/>
                <a:gd name="T19" fmla="*/ 2147483647 h 5291"/>
                <a:gd name="T20" fmla="*/ 2147483647 w 10000"/>
                <a:gd name="T21" fmla="*/ 2147483647 h 5291"/>
                <a:gd name="T22" fmla="*/ 2147483647 w 10000"/>
                <a:gd name="T23" fmla="*/ 2147483647 h 5291"/>
                <a:gd name="T24" fmla="*/ 2147483647 w 10000"/>
                <a:gd name="T25" fmla="*/ 2147483647 h 5291"/>
                <a:gd name="T26" fmla="*/ 2147483647 w 10000"/>
                <a:gd name="T27" fmla="*/ 2147483647 h 5291"/>
                <a:gd name="T28" fmla="*/ 2147483647 w 10000"/>
                <a:gd name="T29" fmla="*/ 2147483647 h 5291"/>
                <a:gd name="T30" fmla="*/ 2147483647 w 10000"/>
                <a:gd name="T31" fmla="*/ 2147483647 h 5291"/>
                <a:gd name="T32" fmla="*/ 2147483647 w 10000"/>
                <a:gd name="T33" fmla="*/ 2147483647 h 5291"/>
                <a:gd name="T34" fmla="*/ 2147483647 w 10000"/>
                <a:gd name="T35" fmla="*/ 2147483647 h 5291"/>
                <a:gd name="T36" fmla="*/ 2147483647 w 10000"/>
                <a:gd name="T37" fmla="*/ 2147483647 h 5291"/>
                <a:gd name="T38" fmla="*/ 2147483647 w 10000"/>
                <a:gd name="T39" fmla="*/ 2147483647 h 5291"/>
                <a:gd name="T40" fmla="*/ 2147483647 w 10000"/>
                <a:gd name="T41" fmla="*/ 2147483647 h 5291"/>
                <a:gd name="T42" fmla="*/ 2147483647 w 10000"/>
                <a:gd name="T43" fmla="*/ 2147483647 h 5291"/>
                <a:gd name="T44" fmla="*/ 2147483647 w 10000"/>
                <a:gd name="T45" fmla="*/ 2147483647 h 5291"/>
                <a:gd name="T46" fmla="*/ 2147483647 w 10000"/>
                <a:gd name="T47" fmla="*/ 2147483647 h 5291"/>
                <a:gd name="T48" fmla="*/ 2147483647 w 10000"/>
                <a:gd name="T49" fmla="*/ 2147483647 h 5291"/>
                <a:gd name="T50" fmla="*/ 2147483647 w 10000"/>
                <a:gd name="T51" fmla="*/ 2147483647 h 5291"/>
                <a:gd name="T52" fmla="*/ 2147483647 w 10000"/>
                <a:gd name="T53" fmla="*/ 2147483647 h 5291"/>
                <a:gd name="T54" fmla="*/ 2147483647 w 10000"/>
                <a:gd name="T55" fmla="*/ 2147483647 h 5291"/>
                <a:gd name="T56" fmla="*/ 2147483647 w 10000"/>
                <a:gd name="T57" fmla="*/ 2147483647 h 5291"/>
                <a:gd name="T58" fmla="*/ 2147483647 w 10000"/>
                <a:gd name="T59" fmla="*/ 2147483647 h 5291"/>
                <a:gd name="T60" fmla="*/ 2147483647 w 10000"/>
                <a:gd name="T61" fmla="*/ 2147483647 h 5291"/>
                <a:gd name="T62" fmla="*/ 2147483647 w 10000"/>
                <a:gd name="T63" fmla="*/ 2147483647 h 5291"/>
                <a:gd name="T64" fmla="*/ 2147483647 w 10000"/>
                <a:gd name="T65" fmla="*/ 2147483647 h 5291"/>
                <a:gd name="T66" fmla="*/ 2147483647 w 10000"/>
                <a:gd name="T67" fmla="*/ 2147483647 h 5291"/>
                <a:gd name="T68" fmla="*/ 0 w 10000"/>
                <a:gd name="T69" fmla="*/ 2147483647 h 5291"/>
                <a:gd name="T70" fmla="*/ 2147483647 w 10000"/>
                <a:gd name="T71" fmla="*/ 2147483647 h 5291"/>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10000" h="5291">
                  <a:moveTo>
                    <a:pt x="85" y="2532"/>
                  </a:moveTo>
                  <a:cubicBezTo>
                    <a:pt x="1736" y="3911"/>
                    <a:pt x="7524" y="5298"/>
                    <a:pt x="9958" y="5291"/>
                  </a:cubicBezTo>
                  <a:cubicBezTo>
                    <a:pt x="9989" y="1958"/>
                    <a:pt x="9969" y="3333"/>
                    <a:pt x="10000" y="0"/>
                  </a:cubicBez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IN"/>
            </a:p>
          </p:txBody>
        </p:sp>
        <p:sp>
          <p:nvSpPr>
            <p:cNvPr id="13" name="Freeform 5"/>
            <p:cNvSpPr>
              <a:spLocks/>
            </p:cNvSpPr>
            <p:nvPr/>
          </p:nvSpPr>
          <p:spPr bwMode="gray">
            <a:xfrm rot="-5400000">
              <a:off x="3787244" y="2801721"/>
              <a:ext cx="6053670" cy="1254558"/>
            </a:xfrm>
            <a:custGeom>
              <a:avLst/>
              <a:gdLst>
                <a:gd name="T0" fmla="*/ 0 w 10000"/>
                <a:gd name="T1" fmla="*/ 0 h 8000"/>
                <a:gd name="T2" fmla="*/ 0 w 10000"/>
                <a:gd name="T3" fmla="*/ 2147483647 h 8000"/>
                <a:gd name="T4" fmla="*/ 2147483647 w 10000"/>
                <a:gd name="T5" fmla="*/ 2147483647 h 8000"/>
                <a:gd name="T6" fmla="*/ 2147483647 w 10000"/>
                <a:gd name="T7" fmla="*/ 2147483647 h 8000"/>
                <a:gd name="T8" fmla="*/ 2147483647 w 10000"/>
                <a:gd name="T9" fmla="*/ 2147483647 h 8000"/>
                <a:gd name="T10" fmla="*/ 2147483647 w 10000"/>
                <a:gd name="T11" fmla="*/ 2147483647 h 8000"/>
                <a:gd name="T12" fmla="*/ 2147483647 w 10000"/>
                <a:gd name="T13" fmla="*/ 2147483647 h 8000"/>
                <a:gd name="T14" fmla="*/ 2147483647 w 10000"/>
                <a:gd name="T15" fmla="*/ 2147483647 h 8000"/>
                <a:gd name="T16" fmla="*/ 2147483647 w 10000"/>
                <a:gd name="T17" fmla="*/ 2147483647 h 8000"/>
                <a:gd name="T18" fmla="*/ 2147483647 w 10000"/>
                <a:gd name="T19" fmla="*/ 2147483647 h 8000"/>
                <a:gd name="T20" fmla="*/ 2147483647 w 10000"/>
                <a:gd name="T21" fmla="*/ 2147483647 h 8000"/>
                <a:gd name="T22" fmla="*/ 2147483647 w 10000"/>
                <a:gd name="T23" fmla="*/ 2147483647 h 8000"/>
                <a:gd name="T24" fmla="*/ 2147483647 w 10000"/>
                <a:gd name="T25" fmla="*/ 2147483647 h 8000"/>
                <a:gd name="T26" fmla="*/ 2147483647 w 10000"/>
                <a:gd name="T27" fmla="*/ 2147483647 h 8000"/>
                <a:gd name="T28" fmla="*/ 2147483647 w 10000"/>
                <a:gd name="T29" fmla="*/ 2147483647 h 8000"/>
                <a:gd name="T30" fmla="*/ 2147483647 w 10000"/>
                <a:gd name="T31" fmla="*/ 2147483647 h 8000"/>
                <a:gd name="T32" fmla="*/ 2147483647 w 10000"/>
                <a:gd name="T33" fmla="*/ 2147483647 h 8000"/>
                <a:gd name="T34" fmla="*/ 2147483647 w 10000"/>
                <a:gd name="T35" fmla="*/ 2147483647 h 8000"/>
                <a:gd name="T36" fmla="*/ 2147483647 w 10000"/>
                <a:gd name="T37" fmla="*/ 2147483647 h 8000"/>
                <a:gd name="T38" fmla="*/ 2147483647 w 10000"/>
                <a:gd name="T39" fmla="*/ 2147483647 h 8000"/>
                <a:gd name="T40" fmla="*/ 2147483647 w 10000"/>
                <a:gd name="T41" fmla="*/ 2147483647 h 8000"/>
                <a:gd name="T42" fmla="*/ 2147483647 w 10000"/>
                <a:gd name="T43" fmla="*/ 2147483647 h 8000"/>
                <a:gd name="T44" fmla="*/ 2147483647 w 10000"/>
                <a:gd name="T45" fmla="*/ 2147483647 h 8000"/>
                <a:gd name="T46" fmla="*/ 2147483647 w 10000"/>
                <a:gd name="T47" fmla="*/ 2147483647 h 8000"/>
                <a:gd name="T48" fmla="*/ 2147483647 w 10000"/>
                <a:gd name="T49" fmla="*/ 2147483647 h 8000"/>
                <a:gd name="T50" fmla="*/ 2147483647 w 10000"/>
                <a:gd name="T51" fmla="*/ 2147483647 h 8000"/>
                <a:gd name="T52" fmla="*/ 2147483647 w 10000"/>
                <a:gd name="T53" fmla="*/ 2147483647 h 8000"/>
                <a:gd name="T54" fmla="*/ 2147483647 w 10000"/>
                <a:gd name="T55" fmla="*/ 2147483647 h 8000"/>
                <a:gd name="T56" fmla="*/ 2147483647 w 10000"/>
                <a:gd name="T57" fmla="*/ 2147483647 h 8000"/>
                <a:gd name="T58" fmla="*/ 2147483647 w 10000"/>
                <a:gd name="T59" fmla="*/ 2147483647 h 8000"/>
                <a:gd name="T60" fmla="*/ 2147483647 w 10000"/>
                <a:gd name="T61" fmla="*/ 2147483647 h 8000"/>
                <a:gd name="T62" fmla="*/ 2147483647 w 10000"/>
                <a:gd name="T63" fmla="*/ 2147483647 h 8000"/>
                <a:gd name="T64" fmla="*/ 2147483647 w 10000"/>
                <a:gd name="T65" fmla="*/ 2147483647 h 8000"/>
                <a:gd name="T66" fmla="*/ 2147483647 w 10000"/>
                <a:gd name="T67" fmla="*/ 2147483647 h 8000"/>
                <a:gd name="T68" fmla="*/ 2147483647 w 10000"/>
                <a:gd name="T69" fmla="*/ 2147483647 h 8000"/>
                <a:gd name="T70" fmla="*/ 2147483647 w 10000"/>
                <a:gd name="T71" fmla="*/ 2147483647 h 8000"/>
                <a:gd name="T72" fmla="*/ 2147483647 w 10000"/>
                <a:gd name="T73" fmla="*/ 2147483647 h 8000"/>
                <a:gd name="T74" fmla="*/ 2147483647 w 10000"/>
                <a:gd name="T75" fmla="*/ 2147483647 h 8000"/>
                <a:gd name="T76" fmla="*/ 2147483647 w 10000"/>
                <a:gd name="T77" fmla="*/ 2147483647 h 8000"/>
                <a:gd name="T78" fmla="*/ 2147483647 w 10000"/>
                <a:gd name="T79" fmla="*/ 2147483647 h 8000"/>
                <a:gd name="T80" fmla="*/ 2147483647 w 10000"/>
                <a:gd name="T81" fmla="*/ 2147483647 h 8000"/>
                <a:gd name="T82" fmla="*/ 2147483647 w 10000"/>
                <a:gd name="T83" fmla="*/ 2147483647 h 8000"/>
                <a:gd name="T84" fmla="*/ 2147483647 w 10000"/>
                <a:gd name="T85" fmla="*/ 2147483647 h 8000"/>
                <a:gd name="T86" fmla="*/ 2147483647 w 10000"/>
                <a:gd name="T87" fmla="*/ 2147483647 h 8000"/>
                <a:gd name="T88" fmla="*/ 2147483647 w 10000"/>
                <a:gd name="T89" fmla="*/ 2147483647 h 8000"/>
                <a:gd name="T90" fmla="*/ 2147483647 w 10000"/>
                <a:gd name="T91" fmla="*/ 2147483647 h 8000"/>
                <a:gd name="T92" fmla="*/ 2147483647 w 10000"/>
                <a:gd name="T93" fmla="*/ 2147483647 h 8000"/>
                <a:gd name="T94" fmla="*/ 2147483647 w 10000"/>
                <a:gd name="T95" fmla="*/ 2147483647 h 8000"/>
                <a:gd name="T96" fmla="*/ 2147483647 w 10000"/>
                <a:gd name="T97" fmla="*/ 2147483647 h 8000"/>
                <a:gd name="T98" fmla="*/ 0 w 10000"/>
                <a:gd name="T99" fmla="*/ 0 h 8000"/>
                <a:gd name="T100" fmla="*/ 0 w 10000"/>
                <a:gd name="T101" fmla="*/ 0 h 8000"/>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10000" h="8000">
                  <a:moveTo>
                    <a:pt x="0" y="0"/>
                  </a:moveTo>
                  <a:lnTo>
                    <a:pt x="0" y="7970"/>
                  </a:lnTo>
                  <a:lnTo>
                    <a:pt x="10000" y="8000"/>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IN"/>
            </a:p>
          </p:txBody>
        </p:sp>
        <p:sp>
          <p:nvSpPr>
            <p:cNvPr id="14" name="Freeform 5"/>
            <p:cNvSpPr>
              <a:spLocks noEditPoints="1"/>
            </p:cNvSpPr>
            <p:nvPr/>
          </p:nvSpPr>
          <p:spPr bwMode="gray">
            <a:xfrm>
              <a:off x="0" y="1587"/>
              <a:ext cx="12192000" cy="6856413"/>
            </a:xfrm>
            <a:custGeom>
              <a:avLst/>
              <a:gdLst>
                <a:gd name="T0" fmla="*/ 0 w 15356"/>
                <a:gd name="T1" fmla="*/ 0 h 8638"/>
                <a:gd name="T2" fmla="*/ 0 w 15356"/>
                <a:gd name="T3" fmla="*/ 2147483647 h 8638"/>
                <a:gd name="T4" fmla="*/ 2147483647 w 15356"/>
                <a:gd name="T5" fmla="*/ 2147483647 h 8638"/>
                <a:gd name="T6" fmla="*/ 2147483647 w 15356"/>
                <a:gd name="T7" fmla="*/ 0 h 8638"/>
                <a:gd name="T8" fmla="*/ 0 w 15356"/>
                <a:gd name="T9" fmla="*/ 0 h 8638"/>
                <a:gd name="T10" fmla="*/ 2147483647 w 15356"/>
                <a:gd name="T11" fmla="*/ 2147483647 h 8638"/>
                <a:gd name="T12" fmla="*/ 2147483647 w 15356"/>
                <a:gd name="T13" fmla="*/ 2147483647 h 8638"/>
                <a:gd name="T14" fmla="*/ 2147483647 w 15356"/>
                <a:gd name="T15" fmla="*/ 2147483647 h 8638"/>
                <a:gd name="T16" fmla="*/ 2147483647 w 15356"/>
                <a:gd name="T17" fmla="*/ 2147483647 h 8638"/>
                <a:gd name="T18" fmla="*/ 2147483647 w 15356"/>
                <a:gd name="T19" fmla="*/ 2147483647 h 863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IN"/>
            </a:p>
          </p:txBody>
        </p:sp>
      </p:grpSp>
      <p:sp>
        <p:nvSpPr>
          <p:cNvPr id="15" name="Rectangle 14"/>
          <p:cNvSpPr/>
          <p:nvPr/>
        </p:nvSpPr>
        <p:spPr>
          <a:xfrm>
            <a:off x="10437813"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1154956" y="2677645"/>
            <a:ext cx="4351023" cy="2283824"/>
          </a:xfrm>
        </p:spPr>
        <p:txBody>
          <a:bodyPr/>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895558" y="2677644"/>
            <a:ext cx="3755379" cy="2283823"/>
          </a:xfrm>
        </p:spPr>
        <p:txBody>
          <a:bodyPr anchor="ctr"/>
          <a:lstStyle>
            <a:lvl1pPr marL="0" indent="0" algn="l">
              <a:buNone/>
              <a:defRPr sz="2000" cap="all">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16" name="Date Placeholder 3"/>
          <p:cNvSpPr>
            <a:spLocks noGrp="1"/>
          </p:cNvSpPr>
          <p:nvPr>
            <p:ph type="dt" sz="half" idx="10"/>
          </p:nvPr>
        </p:nvSpPr>
        <p:spPr/>
        <p:txBody>
          <a:bodyPr/>
          <a:lstStyle>
            <a:lvl1pPr>
              <a:defRPr/>
            </a:lvl1pPr>
          </a:lstStyle>
          <a:p>
            <a:pPr>
              <a:defRPr/>
            </a:pPr>
            <a:fld id="{C9BFFC53-6ADF-43D7-B398-DD58321F46FE}" type="datetime1">
              <a:rPr lang="en-IN" smtClean="0"/>
              <a:t>14-07-2026</a:t>
            </a:fld>
            <a:endParaRPr lang="en-IN"/>
          </a:p>
        </p:txBody>
      </p:sp>
      <p:sp>
        <p:nvSpPr>
          <p:cNvPr id="17" name="Footer Placeholder 4"/>
          <p:cNvSpPr>
            <a:spLocks noGrp="1"/>
          </p:cNvSpPr>
          <p:nvPr>
            <p:ph type="ftr" sz="quarter" idx="11"/>
          </p:nvPr>
        </p:nvSpPr>
        <p:spPr/>
        <p:txBody>
          <a:bodyPr/>
          <a:lstStyle>
            <a:lvl1pPr>
              <a:defRPr/>
            </a:lvl1pPr>
          </a:lstStyle>
          <a:p>
            <a:pPr>
              <a:defRPr/>
            </a:pPr>
            <a:r>
              <a:rPr lang="en-IN" dirty="0"/>
              <a:t>© GST &amp; Indirect Taxes Committee, ICAI</a:t>
            </a:r>
          </a:p>
        </p:txBody>
      </p:sp>
      <p:sp>
        <p:nvSpPr>
          <p:cNvPr id="18" name="Slide Number Placeholder 5"/>
          <p:cNvSpPr>
            <a:spLocks noGrp="1"/>
          </p:cNvSpPr>
          <p:nvPr>
            <p:ph type="sldNum" sz="quarter" idx="12"/>
          </p:nvPr>
        </p:nvSpPr>
        <p:spPr/>
        <p:txBody>
          <a:bodyPr/>
          <a:lstStyle>
            <a:lvl1pPr>
              <a:defRPr/>
            </a:lvl1pPr>
          </a:lstStyle>
          <a:p>
            <a:fld id="{8CBF270C-5A2D-43E7-8B94-5AC427E345A5}" type="slidenum">
              <a:rPr lang="en-IN" altLang="en-US"/>
              <a:pPr/>
              <a:t>‹#›</a:t>
            </a:fld>
            <a:endParaRPr lang="en-IN" altLang="en-US"/>
          </a:p>
        </p:txBody>
      </p:sp>
    </p:spTree>
    <p:extLst>
      <p:ext uri="{BB962C8B-B14F-4D97-AF65-F5344CB8AC3E}">
        <p14:creationId xmlns:p14="http://schemas.microsoft.com/office/powerpoint/2010/main" val="280119642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secHead" preserve="1">
  <p:cSld name="1_Section Header">
    <p:spTree>
      <p:nvGrpSpPr>
        <p:cNvPr id="1" name=""/>
        <p:cNvGrpSpPr/>
        <p:nvPr/>
      </p:nvGrpSpPr>
      <p:grpSpPr>
        <a:xfrm>
          <a:off x="0" y="0"/>
          <a:ext cx="0" cy="0"/>
          <a:chOff x="0" y="0"/>
          <a:chExt cx="0" cy="0"/>
        </a:xfrm>
      </p:grpSpPr>
      <p:grpSp>
        <p:nvGrpSpPr>
          <p:cNvPr id="4" name="Group 23"/>
          <p:cNvGrpSpPr>
            <a:grpSpLocks/>
          </p:cNvGrpSpPr>
          <p:nvPr/>
        </p:nvGrpSpPr>
        <p:grpSpPr bwMode="auto">
          <a:xfrm>
            <a:off x="0" y="-1588"/>
            <a:ext cx="12192000" cy="6865938"/>
            <a:chOff x="0" y="-2373"/>
            <a:chExt cx="12192000" cy="6867027"/>
          </a:xfrm>
        </p:grpSpPr>
        <p:sp>
          <p:nvSpPr>
            <p:cNvPr id="5" name="Rectangle 4"/>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6" name="Oval 5"/>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Oval 6"/>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8" name="Oval 7"/>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9" name="Oval 8"/>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0" name="Oval 9"/>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1" name="Rectangle 10"/>
            <p:cNvSpPr/>
            <p:nvPr/>
          </p:nvSpPr>
          <p:spPr>
            <a:xfrm>
              <a:off x="7289800" y="402504"/>
              <a:ext cx="4478338" cy="6054098"/>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2" name="Freeform 5"/>
            <p:cNvSpPr>
              <a:spLocks/>
            </p:cNvSpPr>
            <p:nvPr/>
          </p:nvSpPr>
          <p:spPr bwMode="gray">
            <a:xfrm rot="-5677511">
              <a:off x="4698352" y="1826078"/>
              <a:ext cx="3299407" cy="440924"/>
            </a:xfrm>
            <a:custGeom>
              <a:avLst/>
              <a:gdLst>
                <a:gd name="T0" fmla="*/ 2147483647 w 10000"/>
                <a:gd name="T1" fmla="*/ 2147483647 h 5291"/>
                <a:gd name="T2" fmla="*/ 2147483647 w 10000"/>
                <a:gd name="T3" fmla="*/ 2147483647 h 5291"/>
                <a:gd name="T4" fmla="*/ 2147483647 w 10000"/>
                <a:gd name="T5" fmla="*/ 0 h 5291"/>
                <a:gd name="T6" fmla="*/ 2147483647 w 10000"/>
                <a:gd name="T7" fmla="*/ 0 h 5291"/>
                <a:gd name="T8" fmla="*/ 2147483647 w 10000"/>
                <a:gd name="T9" fmla="*/ 2147483647 h 5291"/>
                <a:gd name="T10" fmla="*/ 2147483647 w 10000"/>
                <a:gd name="T11" fmla="*/ 2147483647 h 5291"/>
                <a:gd name="T12" fmla="*/ 2147483647 w 10000"/>
                <a:gd name="T13" fmla="*/ 2147483647 h 5291"/>
                <a:gd name="T14" fmla="*/ 2147483647 w 10000"/>
                <a:gd name="T15" fmla="*/ 2147483647 h 5291"/>
                <a:gd name="T16" fmla="*/ 2147483647 w 10000"/>
                <a:gd name="T17" fmla="*/ 2147483647 h 5291"/>
                <a:gd name="T18" fmla="*/ 2147483647 w 10000"/>
                <a:gd name="T19" fmla="*/ 2147483647 h 5291"/>
                <a:gd name="T20" fmla="*/ 2147483647 w 10000"/>
                <a:gd name="T21" fmla="*/ 2147483647 h 5291"/>
                <a:gd name="T22" fmla="*/ 2147483647 w 10000"/>
                <a:gd name="T23" fmla="*/ 2147483647 h 5291"/>
                <a:gd name="T24" fmla="*/ 2147483647 w 10000"/>
                <a:gd name="T25" fmla="*/ 2147483647 h 5291"/>
                <a:gd name="T26" fmla="*/ 2147483647 w 10000"/>
                <a:gd name="T27" fmla="*/ 2147483647 h 5291"/>
                <a:gd name="T28" fmla="*/ 2147483647 w 10000"/>
                <a:gd name="T29" fmla="*/ 2147483647 h 5291"/>
                <a:gd name="T30" fmla="*/ 2147483647 w 10000"/>
                <a:gd name="T31" fmla="*/ 2147483647 h 5291"/>
                <a:gd name="T32" fmla="*/ 2147483647 w 10000"/>
                <a:gd name="T33" fmla="*/ 2147483647 h 5291"/>
                <a:gd name="T34" fmla="*/ 2147483647 w 10000"/>
                <a:gd name="T35" fmla="*/ 2147483647 h 5291"/>
                <a:gd name="T36" fmla="*/ 2147483647 w 10000"/>
                <a:gd name="T37" fmla="*/ 2147483647 h 5291"/>
                <a:gd name="T38" fmla="*/ 2147483647 w 10000"/>
                <a:gd name="T39" fmla="*/ 2147483647 h 5291"/>
                <a:gd name="T40" fmla="*/ 2147483647 w 10000"/>
                <a:gd name="T41" fmla="*/ 2147483647 h 5291"/>
                <a:gd name="T42" fmla="*/ 2147483647 w 10000"/>
                <a:gd name="T43" fmla="*/ 2147483647 h 5291"/>
                <a:gd name="T44" fmla="*/ 2147483647 w 10000"/>
                <a:gd name="T45" fmla="*/ 2147483647 h 5291"/>
                <a:gd name="T46" fmla="*/ 2147483647 w 10000"/>
                <a:gd name="T47" fmla="*/ 2147483647 h 5291"/>
                <a:gd name="T48" fmla="*/ 2147483647 w 10000"/>
                <a:gd name="T49" fmla="*/ 2147483647 h 5291"/>
                <a:gd name="T50" fmla="*/ 2147483647 w 10000"/>
                <a:gd name="T51" fmla="*/ 2147483647 h 5291"/>
                <a:gd name="T52" fmla="*/ 2147483647 w 10000"/>
                <a:gd name="T53" fmla="*/ 2147483647 h 5291"/>
                <a:gd name="T54" fmla="*/ 2147483647 w 10000"/>
                <a:gd name="T55" fmla="*/ 2147483647 h 5291"/>
                <a:gd name="T56" fmla="*/ 2147483647 w 10000"/>
                <a:gd name="T57" fmla="*/ 2147483647 h 5291"/>
                <a:gd name="T58" fmla="*/ 2147483647 w 10000"/>
                <a:gd name="T59" fmla="*/ 2147483647 h 5291"/>
                <a:gd name="T60" fmla="*/ 2147483647 w 10000"/>
                <a:gd name="T61" fmla="*/ 2147483647 h 5291"/>
                <a:gd name="T62" fmla="*/ 2147483647 w 10000"/>
                <a:gd name="T63" fmla="*/ 2147483647 h 5291"/>
                <a:gd name="T64" fmla="*/ 2147483647 w 10000"/>
                <a:gd name="T65" fmla="*/ 2147483647 h 5291"/>
                <a:gd name="T66" fmla="*/ 2147483647 w 10000"/>
                <a:gd name="T67" fmla="*/ 2147483647 h 5291"/>
                <a:gd name="T68" fmla="*/ 0 w 10000"/>
                <a:gd name="T69" fmla="*/ 2147483647 h 5291"/>
                <a:gd name="T70" fmla="*/ 2147483647 w 10000"/>
                <a:gd name="T71" fmla="*/ 2147483647 h 5291"/>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10000" h="5291">
                  <a:moveTo>
                    <a:pt x="85" y="2532"/>
                  </a:moveTo>
                  <a:cubicBezTo>
                    <a:pt x="1736" y="3911"/>
                    <a:pt x="7524" y="5298"/>
                    <a:pt x="9958" y="5291"/>
                  </a:cubicBezTo>
                  <a:cubicBezTo>
                    <a:pt x="9989" y="1958"/>
                    <a:pt x="9969" y="3333"/>
                    <a:pt x="10000" y="0"/>
                  </a:cubicBez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IN"/>
            </a:p>
          </p:txBody>
        </p:sp>
        <p:sp>
          <p:nvSpPr>
            <p:cNvPr id="13" name="Freeform 5"/>
            <p:cNvSpPr>
              <a:spLocks/>
            </p:cNvSpPr>
            <p:nvPr/>
          </p:nvSpPr>
          <p:spPr bwMode="gray">
            <a:xfrm rot="-5400000">
              <a:off x="3787244" y="2801721"/>
              <a:ext cx="6053670" cy="1254558"/>
            </a:xfrm>
            <a:custGeom>
              <a:avLst/>
              <a:gdLst>
                <a:gd name="T0" fmla="*/ 0 w 10000"/>
                <a:gd name="T1" fmla="*/ 0 h 8000"/>
                <a:gd name="T2" fmla="*/ 0 w 10000"/>
                <a:gd name="T3" fmla="*/ 2147483647 h 8000"/>
                <a:gd name="T4" fmla="*/ 2147483647 w 10000"/>
                <a:gd name="T5" fmla="*/ 2147483647 h 8000"/>
                <a:gd name="T6" fmla="*/ 2147483647 w 10000"/>
                <a:gd name="T7" fmla="*/ 2147483647 h 8000"/>
                <a:gd name="T8" fmla="*/ 2147483647 w 10000"/>
                <a:gd name="T9" fmla="*/ 2147483647 h 8000"/>
                <a:gd name="T10" fmla="*/ 2147483647 w 10000"/>
                <a:gd name="T11" fmla="*/ 2147483647 h 8000"/>
                <a:gd name="T12" fmla="*/ 2147483647 w 10000"/>
                <a:gd name="T13" fmla="*/ 2147483647 h 8000"/>
                <a:gd name="T14" fmla="*/ 2147483647 w 10000"/>
                <a:gd name="T15" fmla="*/ 2147483647 h 8000"/>
                <a:gd name="T16" fmla="*/ 2147483647 w 10000"/>
                <a:gd name="T17" fmla="*/ 2147483647 h 8000"/>
                <a:gd name="T18" fmla="*/ 2147483647 w 10000"/>
                <a:gd name="T19" fmla="*/ 2147483647 h 8000"/>
                <a:gd name="T20" fmla="*/ 2147483647 w 10000"/>
                <a:gd name="T21" fmla="*/ 2147483647 h 8000"/>
                <a:gd name="T22" fmla="*/ 2147483647 w 10000"/>
                <a:gd name="T23" fmla="*/ 2147483647 h 8000"/>
                <a:gd name="T24" fmla="*/ 2147483647 w 10000"/>
                <a:gd name="T25" fmla="*/ 2147483647 h 8000"/>
                <a:gd name="T26" fmla="*/ 2147483647 w 10000"/>
                <a:gd name="T27" fmla="*/ 2147483647 h 8000"/>
                <a:gd name="T28" fmla="*/ 2147483647 w 10000"/>
                <a:gd name="T29" fmla="*/ 2147483647 h 8000"/>
                <a:gd name="T30" fmla="*/ 2147483647 w 10000"/>
                <a:gd name="T31" fmla="*/ 2147483647 h 8000"/>
                <a:gd name="T32" fmla="*/ 2147483647 w 10000"/>
                <a:gd name="T33" fmla="*/ 2147483647 h 8000"/>
                <a:gd name="T34" fmla="*/ 2147483647 w 10000"/>
                <a:gd name="T35" fmla="*/ 2147483647 h 8000"/>
                <a:gd name="T36" fmla="*/ 2147483647 w 10000"/>
                <a:gd name="T37" fmla="*/ 2147483647 h 8000"/>
                <a:gd name="T38" fmla="*/ 2147483647 w 10000"/>
                <a:gd name="T39" fmla="*/ 2147483647 h 8000"/>
                <a:gd name="T40" fmla="*/ 2147483647 w 10000"/>
                <a:gd name="T41" fmla="*/ 2147483647 h 8000"/>
                <a:gd name="T42" fmla="*/ 2147483647 w 10000"/>
                <a:gd name="T43" fmla="*/ 2147483647 h 8000"/>
                <a:gd name="T44" fmla="*/ 2147483647 w 10000"/>
                <a:gd name="T45" fmla="*/ 2147483647 h 8000"/>
                <a:gd name="T46" fmla="*/ 2147483647 w 10000"/>
                <a:gd name="T47" fmla="*/ 2147483647 h 8000"/>
                <a:gd name="T48" fmla="*/ 2147483647 w 10000"/>
                <a:gd name="T49" fmla="*/ 2147483647 h 8000"/>
                <a:gd name="T50" fmla="*/ 2147483647 w 10000"/>
                <a:gd name="T51" fmla="*/ 2147483647 h 8000"/>
                <a:gd name="T52" fmla="*/ 2147483647 w 10000"/>
                <a:gd name="T53" fmla="*/ 2147483647 h 8000"/>
                <a:gd name="T54" fmla="*/ 2147483647 w 10000"/>
                <a:gd name="T55" fmla="*/ 2147483647 h 8000"/>
                <a:gd name="T56" fmla="*/ 2147483647 w 10000"/>
                <a:gd name="T57" fmla="*/ 2147483647 h 8000"/>
                <a:gd name="T58" fmla="*/ 2147483647 w 10000"/>
                <a:gd name="T59" fmla="*/ 2147483647 h 8000"/>
                <a:gd name="T60" fmla="*/ 2147483647 w 10000"/>
                <a:gd name="T61" fmla="*/ 2147483647 h 8000"/>
                <a:gd name="T62" fmla="*/ 2147483647 w 10000"/>
                <a:gd name="T63" fmla="*/ 2147483647 h 8000"/>
                <a:gd name="T64" fmla="*/ 2147483647 w 10000"/>
                <a:gd name="T65" fmla="*/ 2147483647 h 8000"/>
                <a:gd name="T66" fmla="*/ 2147483647 w 10000"/>
                <a:gd name="T67" fmla="*/ 2147483647 h 8000"/>
                <a:gd name="T68" fmla="*/ 2147483647 w 10000"/>
                <a:gd name="T69" fmla="*/ 2147483647 h 8000"/>
                <a:gd name="T70" fmla="*/ 2147483647 w 10000"/>
                <a:gd name="T71" fmla="*/ 2147483647 h 8000"/>
                <a:gd name="T72" fmla="*/ 2147483647 w 10000"/>
                <a:gd name="T73" fmla="*/ 2147483647 h 8000"/>
                <a:gd name="T74" fmla="*/ 2147483647 w 10000"/>
                <a:gd name="T75" fmla="*/ 2147483647 h 8000"/>
                <a:gd name="T76" fmla="*/ 2147483647 w 10000"/>
                <a:gd name="T77" fmla="*/ 2147483647 h 8000"/>
                <a:gd name="T78" fmla="*/ 2147483647 w 10000"/>
                <a:gd name="T79" fmla="*/ 2147483647 h 8000"/>
                <a:gd name="T80" fmla="*/ 2147483647 w 10000"/>
                <a:gd name="T81" fmla="*/ 2147483647 h 8000"/>
                <a:gd name="T82" fmla="*/ 2147483647 w 10000"/>
                <a:gd name="T83" fmla="*/ 2147483647 h 8000"/>
                <a:gd name="T84" fmla="*/ 2147483647 w 10000"/>
                <a:gd name="T85" fmla="*/ 2147483647 h 8000"/>
                <a:gd name="T86" fmla="*/ 2147483647 w 10000"/>
                <a:gd name="T87" fmla="*/ 2147483647 h 8000"/>
                <a:gd name="T88" fmla="*/ 2147483647 w 10000"/>
                <a:gd name="T89" fmla="*/ 2147483647 h 8000"/>
                <a:gd name="T90" fmla="*/ 2147483647 w 10000"/>
                <a:gd name="T91" fmla="*/ 2147483647 h 8000"/>
                <a:gd name="T92" fmla="*/ 2147483647 w 10000"/>
                <a:gd name="T93" fmla="*/ 2147483647 h 8000"/>
                <a:gd name="T94" fmla="*/ 2147483647 w 10000"/>
                <a:gd name="T95" fmla="*/ 2147483647 h 8000"/>
                <a:gd name="T96" fmla="*/ 2147483647 w 10000"/>
                <a:gd name="T97" fmla="*/ 2147483647 h 8000"/>
                <a:gd name="T98" fmla="*/ 0 w 10000"/>
                <a:gd name="T99" fmla="*/ 0 h 8000"/>
                <a:gd name="T100" fmla="*/ 0 w 10000"/>
                <a:gd name="T101" fmla="*/ 0 h 8000"/>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10000" h="8000">
                  <a:moveTo>
                    <a:pt x="0" y="0"/>
                  </a:moveTo>
                  <a:lnTo>
                    <a:pt x="0" y="7970"/>
                  </a:lnTo>
                  <a:lnTo>
                    <a:pt x="10000" y="8000"/>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IN"/>
            </a:p>
          </p:txBody>
        </p:sp>
        <p:sp>
          <p:nvSpPr>
            <p:cNvPr id="14" name="Freeform 5"/>
            <p:cNvSpPr>
              <a:spLocks noEditPoints="1"/>
            </p:cNvSpPr>
            <p:nvPr/>
          </p:nvSpPr>
          <p:spPr bwMode="gray">
            <a:xfrm>
              <a:off x="0" y="1587"/>
              <a:ext cx="12192000" cy="6856413"/>
            </a:xfrm>
            <a:custGeom>
              <a:avLst/>
              <a:gdLst>
                <a:gd name="T0" fmla="*/ 0 w 15356"/>
                <a:gd name="T1" fmla="*/ 0 h 8638"/>
                <a:gd name="T2" fmla="*/ 0 w 15356"/>
                <a:gd name="T3" fmla="*/ 2147483647 h 8638"/>
                <a:gd name="T4" fmla="*/ 2147483647 w 15356"/>
                <a:gd name="T5" fmla="*/ 2147483647 h 8638"/>
                <a:gd name="T6" fmla="*/ 2147483647 w 15356"/>
                <a:gd name="T7" fmla="*/ 0 h 8638"/>
                <a:gd name="T8" fmla="*/ 0 w 15356"/>
                <a:gd name="T9" fmla="*/ 0 h 8638"/>
                <a:gd name="T10" fmla="*/ 2147483647 w 15356"/>
                <a:gd name="T11" fmla="*/ 2147483647 h 8638"/>
                <a:gd name="T12" fmla="*/ 2147483647 w 15356"/>
                <a:gd name="T13" fmla="*/ 2147483647 h 8638"/>
                <a:gd name="T14" fmla="*/ 2147483647 w 15356"/>
                <a:gd name="T15" fmla="*/ 2147483647 h 8638"/>
                <a:gd name="T16" fmla="*/ 2147483647 w 15356"/>
                <a:gd name="T17" fmla="*/ 2147483647 h 8638"/>
                <a:gd name="T18" fmla="*/ 2147483647 w 15356"/>
                <a:gd name="T19" fmla="*/ 2147483647 h 863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IN"/>
            </a:p>
          </p:txBody>
        </p:sp>
      </p:grpSp>
      <p:sp>
        <p:nvSpPr>
          <p:cNvPr id="15" name="Rectangle 14"/>
          <p:cNvSpPr/>
          <p:nvPr/>
        </p:nvSpPr>
        <p:spPr>
          <a:xfrm>
            <a:off x="10437813"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1154956" y="2677645"/>
            <a:ext cx="4351023" cy="2283824"/>
          </a:xfrm>
        </p:spPr>
        <p:txBody>
          <a:bodyPr/>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895558" y="2677644"/>
            <a:ext cx="3755379" cy="2283823"/>
          </a:xfrm>
        </p:spPr>
        <p:txBody>
          <a:bodyPr anchor="ctr"/>
          <a:lstStyle>
            <a:lvl1pPr marL="0" indent="0" algn="l">
              <a:buNone/>
              <a:defRPr sz="2000" cap="all">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16" name="Date Placeholder 3"/>
          <p:cNvSpPr>
            <a:spLocks noGrp="1"/>
          </p:cNvSpPr>
          <p:nvPr>
            <p:ph type="dt" sz="half" idx="10"/>
          </p:nvPr>
        </p:nvSpPr>
        <p:spPr/>
        <p:txBody>
          <a:bodyPr/>
          <a:lstStyle>
            <a:lvl1pPr>
              <a:defRPr/>
            </a:lvl1pPr>
          </a:lstStyle>
          <a:p>
            <a:pPr>
              <a:defRPr/>
            </a:pPr>
            <a:fld id="{00D43503-8949-4C95-B59F-2F2FFD324EE1}" type="datetime1">
              <a:rPr lang="en-IN" smtClean="0"/>
              <a:t>14-07-2026</a:t>
            </a:fld>
            <a:endParaRPr lang="en-IN"/>
          </a:p>
        </p:txBody>
      </p:sp>
      <p:sp>
        <p:nvSpPr>
          <p:cNvPr id="17" name="Footer Placeholder 4"/>
          <p:cNvSpPr>
            <a:spLocks noGrp="1"/>
          </p:cNvSpPr>
          <p:nvPr>
            <p:ph type="ftr" sz="quarter" idx="11"/>
          </p:nvPr>
        </p:nvSpPr>
        <p:spPr/>
        <p:txBody>
          <a:bodyPr/>
          <a:lstStyle>
            <a:lvl1pPr>
              <a:defRPr/>
            </a:lvl1pPr>
          </a:lstStyle>
          <a:p>
            <a:pPr>
              <a:defRPr/>
            </a:pPr>
            <a:r>
              <a:rPr lang="en-IN" dirty="0"/>
              <a:t>© GST &amp; Indirect Taxes Committee, ICAI</a:t>
            </a:r>
          </a:p>
        </p:txBody>
      </p:sp>
      <p:sp>
        <p:nvSpPr>
          <p:cNvPr id="18" name="Slide Number Placeholder 5"/>
          <p:cNvSpPr>
            <a:spLocks noGrp="1"/>
          </p:cNvSpPr>
          <p:nvPr>
            <p:ph type="sldNum" sz="quarter" idx="12"/>
          </p:nvPr>
        </p:nvSpPr>
        <p:spPr/>
        <p:txBody>
          <a:bodyPr/>
          <a:lstStyle>
            <a:lvl1pPr>
              <a:defRPr/>
            </a:lvl1pPr>
          </a:lstStyle>
          <a:p>
            <a:fld id="{8CBF270C-5A2D-43E7-8B94-5AC427E345A5}" type="slidenum">
              <a:rPr lang="en-IN" altLang="en-US"/>
              <a:pPr/>
              <a:t>‹#›</a:t>
            </a:fld>
            <a:endParaRPr lang="en-IN" altLang="en-US"/>
          </a:p>
        </p:txBody>
      </p:sp>
    </p:spTree>
    <p:extLst>
      <p:ext uri="{BB962C8B-B14F-4D97-AF65-F5344CB8AC3E}">
        <p14:creationId xmlns:p14="http://schemas.microsoft.com/office/powerpoint/2010/main" val="213588402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154954" y="2603500"/>
            <a:ext cx="4825158" cy="3416301"/>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08712" y="2603500"/>
            <a:ext cx="4825159" cy="3416300"/>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3"/>
          <p:cNvSpPr>
            <a:spLocks noGrp="1"/>
          </p:cNvSpPr>
          <p:nvPr>
            <p:ph type="dt" sz="half" idx="10"/>
          </p:nvPr>
        </p:nvSpPr>
        <p:spPr/>
        <p:txBody>
          <a:bodyPr/>
          <a:lstStyle>
            <a:lvl1pPr>
              <a:defRPr/>
            </a:lvl1pPr>
          </a:lstStyle>
          <a:p>
            <a:pPr>
              <a:defRPr/>
            </a:pPr>
            <a:fld id="{C952232B-588F-42AE-95ED-D867A0ECBF51}" type="datetime1">
              <a:rPr lang="en-IN" smtClean="0"/>
              <a:t>14-07-2026</a:t>
            </a:fld>
            <a:endParaRPr lang="en-IN"/>
          </a:p>
        </p:txBody>
      </p:sp>
      <p:sp>
        <p:nvSpPr>
          <p:cNvPr id="6" name="Footer Placeholder 4"/>
          <p:cNvSpPr>
            <a:spLocks noGrp="1"/>
          </p:cNvSpPr>
          <p:nvPr>
            <p:ph type="ftr" sz="quarter" idx="11"/>
          </p:nvPr>
        </p:nvSpPr>
        <p:spPr/>
        <p:txBody>
          <a:bodyPr/>
          <a:lstStyle>
            <a:lvl1pPr>
              <a:defRPr/>
            </a:lvl1pPr>
          </a:lstStyle>
          <a:p>
            <a:pPr>
              <a:defRPr/>
            </a:pPr>
            <a:r>
              <a:rPr lang="en-IN" dirty="0"/>
              <a:t>© GST &amp; Indirect Taxes Committee, ICAI</a:t>
            </a:r>
          </a:p>
        </p:txBody>
      </p:sp>
      <p:sp>
        <p:nvSpPr>
          <p:cNvPr id="7" name="Slide Number Placeholder 5"/>
          <p:cNvSpPr>
            <a:spLocks noGrp="1"/>
          </p:cNvSpPr>
          <p:nvPr>
            <p:ph type="sldNum" sz="quarter" idx="12"/>
          </p:nvPr>
        </p:nvSpPr>
        <p:spPr/>
        <p:txBody>
          <a:bodyPr/>
          <a:lstStyle>
            <a:lvl1pPr>
              <a:defRPr/>
            </a:lvl1pPr>
          </a:lstStyle>
          <a:p>
            <a:fld id="{4503B3EB-7618-47C5-B09B-39E4155F9D28}" type="slidenum">
              <a:rPr lang="en-IN" altLang="en-US"/>
              <a:pPr/>
              <a:t>‹#›</a:t>
            </a:fld>
            <a:endParaRPr lang="en-IN" altLang="en-US"/>
          </a:p>
        </p:txBody>
      </p:sp>
      <p:pic>
        <p:nvPicPr>
          <p:cNvPr id="8" name="Picture 7" descr="A blue and red logo with a white eagle and a blue circle&#10;&#10;Description automatically generated">
            <a:extLst>
              <a:ext uri="{FF2B5EF4-FFF2-40B4-BE49-F238E27FC236}">
                <a16:creationId xmlns="" xmlns:a16="http://schemas.microsoft.com/office/drawing/2014/main" id="{A5C9A4A6-1185-CC45-1991-DD6A804CA77A}"/>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33592" y="192512"/>
            <a:ext cx="648000" cy="665345"/>
          </a:xfrm>
          <a:prstGeom prst="rect">
            <a:avLst/>
          </a:prstGeom>
        </p:spPr>
      </p:pic>
    </p:spTree>
    <p:extLst>
      <p:ext uri="{BB962C8B-B14F-4D97-AF65-F5344CB8AC3E}">
        <p14:creationId xmlns:p14="http://schemas.microsoft.com/office/powerpoint/2010/main" val="174962422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1154954" y="2603500"/>
            <a:ext cx="4825157"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154954" y="3179762"/>
            <a:ext cx="4825158" cy="2840039"/>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08712" y="2603500"/>
            <a:ext cx="4825159"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08710" y="3179762"/>
            <a:ext cx="4825159" cy="2840039"/>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3"/>
          <p:cNvSpPr>
            <a:spLocks noGrp="1"/>
          </p:cNvSpPr>
          <p:nvPr>
            <p:ph type="dt" sz="half" idx="10"/>
          </p:nvPr>
        </p:nvSpPr>
        <p:spPr/>
        <p:txBody>
          <a:bodyPr/>
          <a:lstStyle>
            <a:lvl1pPr>
              <a:defRPr/>
            </a:lvl1pPr>
          </a:lstStyle>
          <a:p>
            <a:pPr>
              <a:defRPr/>
            </a:pPr>
            <a:fld id="{1BE5EF3E-D258-426F-BC86-67FB443DBCAB}" type="datetime1">
              <a:rPr lang="en-IN" smtClean="0"/>
              <a:t>14-07-2026</a:t>
            </a:fld>
            <a:endParaRPr lang="en-IN"/>
          </a:p>
        </p:txBody>
      </p:sp>
      <p:sp>
        <p:nvSpPr>
          <p:cNvPr id="8" name="Footer Placeholder 4"/>
          <p:cNvSpPr>
            <a:spLocks noGrp="1"/>
          </p:cNvSpPr>
          <p:nvPr>
            <p:ph type="ftr" sz="quarter" idx="11"/>
          </p:nvPr>
        </p:nvSpPr>
        <p:spPr/>
        <p:txBody>
          <a:bodyPr/>
          <a:lstStyle>
            <a:lvl1pPr>
              <a:defRPr/>
            </a:lvl1pPr>
          </a:lstStyle>
          <a:p>
            <a:pPr>
              <a:defRPr/>
            </a:pPr>
            <a:r>
              <a:rPr lang="en-IN" dirty="0"/>
              <a:t>© GST &amp; Indirect Taxes Committee, ICAI</a:t>
            </a:r>
          </a:p>
        </p:txBody>
      </p:sp>
      <p:sp>
        <p:nvSpPr>
          <p:cNvPr id="9" name="Slide Number Placeholder 5"/>
          <p:cNvSpPr>
            <a:spLocks noGrp="1"/>
          </p:cNvSpPr>
          <p:nvPr>
            <p:ph type="sldNum" sz="quarter" idx="12"/>
          </p:nvPr>
        </p:nvSpPr>
        <p:spPr/>
        <p:txBody>
          <a:bodyPr/>
          <a:lstStyle>
            <a:lvl1pPr>
              <a:defRPr/>
            </a:lvl1pPr>
          </a:lstStyle>
          <a:p>
            <a:fld id="{65701AC4-7F4B-4F10-8554-56837FEC1657}" type="slidenum">
              <a:rPr lang="en-IN" altLang="en-US"/>
              <a:pPr/>
              <a:t>‹#›</a:t>
            </a:fld>
            <a:endParaRPr lang="en-IN" altLang="en-US"/>
          </a:p>
        </p:txBody>
      </p:sp>
      <p:pic>
        <p:nvPicPr>
          <p:cNvPr id="10" name="Picture 9" descr="A blue and red logo with a white eagle and a blue circle&#10;&#10;Description automatically generated">
            <a:extLst>
              <a:ext uri="{FF2B5EF4-FFF2-40B4-BE49-F238E27FC236}">
                <a16:creationId xmlns="" xmlns:a16="http://schemas.microsoft.com/office/drawing/2014/main" id="{1D75D3EB-EACC-9353-333C-78107C97D4EB}"/>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33592" y="192512"/>
            <a:ext cx="648000" cy="665345"/>
          </a:xfrm>
          <a:prstGeom prst="rect">
            <a:avLst/>
          </a:prstGeom>
        </p:spPr>
      </p:pic>
    </p:spTree>
    <p:extLst>
      <p:ext uri="{BB962C8B-B14F-4D97-AF65-F5344CB8AC3E}">
        <p14:creationId xmlns:p14="http://schemas.microsoft.com/office/powerpoint/2010/main" val="238759571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3"/>
          <p:cNvSpPr>
            <a:spLocks noGrp="1"/>
          </p:cNvSpPr>
          <p:nvPr>
            <p:ph type="dt" sz="half" idx="10"/>
          </p:nvPr>
        </p:nvSpPr>
        <p:spPr/>
        <p:txBody>
          <a:bodyPr/>
          <a:lstStyle>
            <a:lvl1pPr>
              <a:defRPr/>
            </a:lvl1pPr>
          </a:lstStyle>
          <a:p>
            <a:pPr>
              <a:defRPr/>
            </a:pPr>
            <a:fld id="{AC0F858D-5D83-4F0F-981A-5176149CC4E6}" type="datetime1">
              <a:rPr lang="en-IN" smtClean="0"/>
              <a:t>14-07-2026</a:t>
            </a:fld>
            <a:endParaRPr lang="en-IN"/>
          </a:p>
        </p:txBody>
      </p:sp>
      <p:sp>
        <p:nvSpPr>
          <p:cNvPr id="4" name="Footer Placeholder 4"/>
          <p:cNvSpPr>
            <a:spLocks noGrp="1"/>
          </p:cNvSpPr>
          <p:nvPr>
            <p:ph type="ftr" sz="quarter" idx="11"/>
          </p:nvPr>
        </p:nvSpPr>
        <p:spPr/>
        <p:txBody>
          <a:bodyPr/>
          <a:lstStyle>
            <a:lvl1pPr>
              <a:defRPr/>
            </a:lvl1pPr>
          </a:lstStyle>
          <a:p>
            <a:pPr>
              <a:defRPr/>
            </a:pPr>
            <a:r>
              <a:rPr lang="en-IN" dirty="0"/>
              <a:t>© GST &amp; Indirect Taxes Committee, ICAI</a:t>
            </a:r>
          </a:p>
        </p:txBody>
      </p:sp>
      <p:sp>
        <p:nvSpPr>
          <p:cNvPr id="5" name="Slide Number Placeholder 5"/>
          <p:cNvSpPr>
            <a:spLocks noGrp="1"/>
          </p:cNvSpPr>
          <p:nvPr>
            <p:ph type="sldNum" sz="quarter" idx="12"/>
          </p:nvPr>
        </p:nvSpPr>
        <p:spPr/>
        <p:txBody>
          <a:bodyPr/>
          <a:lstStyle>
            <a:lvl1pPr>
              <a:defRPr/>
            </a:lvl1pPr>
          </a:lstStyle>
          <a:p>
            <a:fld id="{2C90AAB0-06BA-408B-B768-9CA9371867E2}" type="slidenum">
              <a:rPr lang="en-IN" altLang="en-US"/>
              <a:pPr/>
              <a:t>‹#›</a:t>
            </a:fld>
            <a:endParaRPr lang="en-IN" altLang="en-US"/>
          </a:p>
        </p:txBody>
      </p:sp>
      <p:pic>
        <p:nvPicPr>
          <p:cNvPr id="6" name="Picture 5" descr="A blue and red logo with a white eagle and a blue circle&#10;&#10;Description automatically generated">
            <a:extLst>
              <a:ext uri="{FF2B5EF4-FFF2-40B4-BE49-F238E27FC236}">
                <a16:creationId xmlns="" xmlns:a16="http://schemas.microsoft.com/office/drawing/2014/main" id="{B4A0A36F-C329-50ED-3A29-F5C389D8A3B4}"/>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33592" y="192512"/>
            <a:ext cx="648000" cy="665345"/>
          </a:xfrm>
          <a:prstGeom prst="rect">
            <a:avLst/>
          </a:prstGeom>
        </p:spPr>
      </p:pic>
    </p:spTree>
    <p:extLst>
      <p:ext uri="{BB962C8B-B14F-4D97-AF65-F5344CB8AC3E}">
        <p14:creationId xmlns:p14="http://schemas.microsoft.com/office/powerpoint/2010/main" val="320379915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Rectangle 1"/>
          <p:cNvSpPr/>
          <p:nvPr/>
        </p:nvSpPr>
        <p:spPr>
          <a:xfrm>
            <a:off x="10437813"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3" name="Date Placeholder 1"/>
          <p:cNvSpPr>
            <a:spLocks noGrp="1"/>
          </p:cNvSpPr>
          <p:nvPr>
            <p:ph type="dt" sz="half" idx="10"/>
          </p:nvPr>
        </p:nvSpPr>
        <p:spPr/>
        <p:txBody>
          <a:bodyPr/>
          <a:lstStyle>
            <a:lvl1pPr>
              <a:defRPr/>
            </a:lvl1pPr>
          </a:lstStyle>
          <a:p>
            <a:pPr>
              <a:defRPr/>
            </a:pPr>
            <a:fld id="{0706E0EA-FDF0-4A8D-B818-337A3B3A3D40}" type="datetime1">
              <a:rPr lang="en-IN" smtClean="0"/>
              <a:t>14-07-2026</a:t>
            </a:fld>
            <a:endParaRPr lang="en-IN"/>
          </a:p>
        </p:txBody>
      </p:sp>
      <p:sp>
        <p:nvSpPr>
          <p:cNvPr id="4" name="Footer Placeholder 2"/>
          <p:cNvSpPr>
            <a:spLocks noGrp="1"/>
          </p:cNvSpPr>
          <p:nvPr>
            <p:ph type="ftr" sz="quarter" idx="11"/>
          </p:nvPr>
        </p:nvSpPr>
        <p:spPr/>
        <p:txBody>
          <a:bodyPr/>
          <a:lstStyle>
            <a:lvl1pPr>
              <a:defRPr>
                <a:solidFill>
                  <a:schemeClr val="tx2">
                    <a:lumMod val="75000"/>
                  </a:schemeClr>
                </a:solidFill>
              </a:defRPr>
            </a:lvl1pPr>
          </a:lstStyle>
          <a:p>
            <a:pPr>
              <a:defRPr/>
            </a:pPr>
            <a:r>
              <a:rPr lang="en-IN" dirty="0"/>
              <a:t>© GST &amp; Indirect Taxes Committee, ICAI</a:t>
            </a:r>
          </a:p>
        </p:txBody>
      </p:sp>
      <p:sp>
        <p:nvSpPr>
          <p:cNvPr id="5" name="Slide Number Placeholder 3"/>
          <p:cNvSpPr>
            <a:spLocks noGrp="1"/>
          </p:cNvSpPr>
          <p:nvPr>
            <p:ph type="sldNum" sz="quarter" idx="12"/>
          </p:nvPr>
        </p:nvSpPr>
        <p:spPr/>
        <p:txBody>
          <a:bodyPr/>
          <a:lstStyle>
            <a:lvl1pPr>
              <a:defRPr/>
            </a:lvl1pPr>
          </a:lstStyle>
          <a:p>
            <a:fld id="{6E308EC4-0D99-442D-8A6F-394856BF0B90}" type="slidenum">
              <a:rPr lang="en-IN" altLang="en-US"/>
              <a:pPr/>
              <a:t>‹#›</a:t>
            </a:fld>
            <a:endParaRPr lang="en-IN" altLang="en-US"/>
          </a:p>
        </p:txBody>
      </p:sp>
      <p:pic>
        <p:nvPicPr>
          <p:cNvPr id="8" name="Picture 7" descr="A logo of a bird&#10;&#10;AI-generated content may be incorrect.">
            <a:extLst>
              <a:ext uri="{FF2B5EF4-FFF2-40B4-BE49-F238E27FC236}">
                <a16:creationId xmlns="" xmlns:a16="http://schemas.microsoft.com/office/drawing/2014/main" id="{C2FDD104-546C-E016-A2D9-3D86C040CD55}"/>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2175" y="13146"/>
            <a:ext cx="2241851" cy="1050479"/>
          </a:xfrm>
          <a:prstGeom prst="rect">
            <a:avLst/>
          </a:prstGeom>
        </p:spPr>
      </p:pic>
    </p:spTree>
    <p:extLst>
      <p:ext uri="{BB962C8B-B14F-4D97-AF65-F5344CB8AC3E}">
        <p14:creationId xmlns:p14="http://schemas.microsoft.com/office/powerpoint/2010/main" val="348970392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grpSp>
        <p:nvGrpSpPr>
          <p:cNvPr id="5" name="Group 23"/>
          <p:cNvGrpSpPr>
            <a:grpSpLocks/>
          </p:cNvGrpSpPr>
          <p:nvPr/>
        </p:nvGrpSpPr>
        <p:grpSpPr bwMode="auto">
          <a:xfrm>
            <a:off x="0" y="-1588"/>
            <a:ext cx="12192000" cy="6865938"/>
            <a:chOff x="0" y="-2373"/>
            <a:chExt cx="12192000" cy="6867027"/>
          </a:xfrm>
        </p:grpSpPr>
        <p:sp>
          <p:nvSpPr>
            <p:cNvPr id="6" name="Rectangle 5"/>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7" name="Oval 6"/>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8" name="Oval 7"/>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9" name="Oval 8"/>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0" name="Oval 9"/>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1" name="Oval 10"/>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2" name="Rectangle 11"/>
            <p:cNvSpPr/>
            <p:nvPr/>
          </p:nvSpPr>
          <p:spPr>
            <a:xfrm>
              <a:off x="5713413" y="402504"/>
              <a:ext cx="6054725" cy="6054098"/>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3" name="Freeform 5"/>
            <p:cNvSpPr>
              <a:spLocks/>
            </p:cNvSpPr>
            <p:nvPr/>
          </p:nvSpPr>
          <p:spPr bwMode="gray">
            <a:xfrm rot="-5677511">
              <a:off x="3140485" y="1826078"/>
              <a:ext cx="3299407" cy="440924"/>
            </a:xfrm>
            <a:custGeom>
              <a:avLst/>
              <a:gdLst>
                <a:gd name="T0" fmla="*/ 2147483647 w 10000"/>
                <a:gd name="T1" fmla="*/ 2147483647 h 5291"/>
                <a:gd name="T2" fmla="*/ 2147483647 w 10000"/>
                <a:gd name="T3" fmla="*/ 2147483647 h 5291"/>
                <a:gd name="T4" fmla="*/ 2147483647 w 10000"/>
                <a:gd name="T5" fmla="*/ 0 h 5291"/>
                <a:gd name="T6" fmla="*/ 2147483647 w 10000"/>
                <a:gd name="T7" fmla="*/ 0 h 5291"/>
                <a:gd name="T8" fmla="*/ 2147483647 w 10000"/>
                <a:gd name="T9" fmla="*/ 2147483647 h 5291"/>
                <a:gd name="T10" fmla="*/ 2147483647 w 10000"/>
                <a:gd name="T11" fmla="*/ 2147483647 h 5291"/>
                <a:gd name="T12" fmla="*/ 2147483647 w 10000"/>
                <a:gd name="T13" fmla="*/ 2147483647 h 5291"/>
                <a:gd name="T14" fmla="*/ 2147483647 w 10000"/>
                <a:gd name="T15" fmla="*/ 2147483647 h 5291"/>
                <a:gd name="T16" fmla="*/ 2147483647 w 10000"/>
                <a:gd name="T17" fmla="*/ 2147483647 h 5291"/>
                <a:gd name="T18" fmla="*/ 2147483647 w 10000"/>
                <a:gd name="T19" fmla="*/ 2147483647 h 5291"/>
                <a:gd name="T20" fmla="*/ 2147483647 w 10000"/>
                <a:gd name="T21" fmla="*/ 2147483647 h 5291"/>
                <a:gd name="T22" fmla="*/ 2147483647 w 10000"/>
                <a:gd name="T23" fmla="*/ 2147483647 h 5291"/>
                <a:gd name="T24" fmla="*/ 2147483647 w 10000"/>
                <a:gd name="T25" fmla="*/ 2147483647 h 5291"/>
                <a:gd name="T26" fmla="*/ 2147483647 w 10000"/>
                <a:gd name="T27" fmla="*/ 2147483647 h 5291"/>
                <a:gd name="T28" fmla="*/ 2147483647 w 10000"/>
                <a:gd name="T29" fmla="*/ 2147483647 h 5291"/>
                <a:gd name="T30" fmla="*/ 2147483647 w 10000"/>
                <a:gd name="T31" fmla="*/ 2147483647 h 5291"/>
                <a:gd name="T32" fmla="*/ 2147483647 w 10000"/>
                <a:gd name="T33" fmla="*/ 2147483647 h 5291"/>
                <a:gd name="T34" fmla="*/ 2147483647 w 10000"/>
                <a:gd name="T35" fmla="*/ 2147483647 h 5291"/>
                <a:gd name="T36" fmla="*/ 2147483647 w 10000"/>
                <a:gd name="T37" fmla="*/ 2147483647 h 5291"/>
                <a:gd name="T38" fmla="*/ 2147483647 w 10000"/>
                <a:gd name="T39" fmla="*/ 2147483647 h 5291"/>
                <a:gd name="T40" fmla="*/ 2147483647 w 10000"/>
                <a:gd name="T41" fmla="*/ 2147483647 h 5291"/>
                <a:gd name="T42" fmla="*/ 2147483647 w 10000"/>
                <a:gd name="T43" fmla="*/ 2147483647 h 5291"/>
                <a:gd name="T44" fmla="*/ 2147483647 w 10000"/>
                <a:gd name="T45" fmla="*/ 2147483647 h 5291"/>
                <a:gd name="T46" fmla="*/ 2147483647 w 10000"/>
                <a:gd name="T47" fmla="*/ 2147483647 h 5291"/>
                <a:gd name="T48" fmla="*/ 2147483647 w 10000"/>
                <a:gd name="T49" fmla="*/ 2147483647 h 5291"/>
                <a:gd name="T50" fmla="*/ 2147483647 w 10000"/>
                <a:gd name="T51" fmla="*/ 2147483647 h 5291"/>
                <a:gd name="T52" fmla="*/ 2147483647 w 10000"/>
                <a:gd name="T53" fmla="*/ 2147483647 h 5291"/>
                <a:gd name="T54" fmla="*/ 2147483647 w 10000"/>
                <a:gd name="T55" fmla="*/ 2147483647 h 5291"/>
                <a:gd name="T56" fmla="*/ 2147483647 w 10000"/>
                <a:gd name="T57" fmla="*/ 2147483647 h 5291"/>
                <a:gd name="T58" fmla="*/ 2147483647 w 10000"/>
                <a:gd name="T59" fmla="*/ 2147483647 h 5291"/>
                <a:gd name="T60" fmla="*/ 2147483647 w 10000"/>
                <a:gd name="T61" fmla="*/ 2147483647 h 5291"/>
                <a:gd name="T62" fmla="*/ 2147483647 w 10000"/>
                <a:gd name="T63" fmla="*/ 2147483647 h 5291"/>
                <a:gd name="T64" fmla="*/ 2147483647 w 10000"/>
                <a:gd name="T65" fmla="*/ 2147483647 h 5291"/>
                <a:gd name="T66" fmla="*/ 2147483647 w 10000"/>
                <a:gd name="T67" fmla="*/ 2147483647 h 5291"/>
                <a:gd name="T68" fmla="*/ 0 w 10000"/>
                <a:gd name="T69" fmla="*/ 2147483647 h 5291"/>
                <a:gd name="T70" fmla="*/ 2147483647 w 10000"/>
                <a:gd name="T71" fmla="*/ 2147483647 h 5291"/>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10000" h="5291">
                  <a:moveTo>
                    <a:pt x="85" y="2532"/>
                  </a:moveTo>
                  <a:cubicBezTo>
                    <a:pt x="1736" y="3911"/>
                    <a:pt x="7524" y="5298"/>
                    <a:pt x="9958" y="5291"/>
                  </a:cubicBezTo>
                  <a:cubicBezTo>
                    <a:pt x="9989" y="1958"/>
                    <a:pt x="9969" y="3333"/>
                    <a:pt x="10000" y="0"/>
                  </a:cubicBez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IN"/>
            </a:p>
          </p:txBody>
        </p:sp>
        <p:sp>
          <p:nvSpPr>
            <p:cNvPr id="14" name="Freeform 5"/>
            <p:cNvSpPr>
              <a:spLocks/>
            </p:cNvSpPr>
            <p:nvPr/>
          </p:nvSpPr>
          <p:spPr bwMode="gray">
            <a:xfrm rot="-5400000">
              <a:off x="2229377" y="2801721"/>
              <a:ext cx="6053670" cy="1254558"/>
            </a:xfrm>
            <a:custGeom>
              <a:avLst/>
              <a:gdLst>
                <a:gd name="T0" fmla="*/ 0 w 10000"/>
                <a:gd name="T1" fmla="*/ 0 h 8000"/>
                <a:gd name="T2" fmla="*/ 0 w 10000"/>
                <a:gd name="T3" fmla="*/ 2147483647 h 8000"/>
                <a:gd name="T4" fmla="*/ 2147483647 w 10000"/>
                <a:gd name="T5" fmla="*/ 2147483647 h 8000"/>
                <a:gd name="T6" fmla="*/ 2147483647 w 10000"/>
                <a:gd name="T7" fmla="*/ 2147483647 h 8000"/>
                <a:gd name="T8" fmla="*/ 2147483647 w 10000"/>
                <a:gd name="T9" fmla="*/ 2147483647 h 8000"/>
                <a:gd name="T10" fmla="*/ 2147483647 w 10000"/>
                <a:gd name="T11" fmla="*/ 2147483647 h 8000"/>
                <a:gd name="T12" fmla="*/ 2147483647 w 10000"/>
                <a:gd name="T13" fmla="*/ 2147483647 h 8000"/>
                <a:gd name="T14" fmla="*/ 2147483647 w 10000"/>
                <a:gd name="T15" fmla="*/ 2147483647 h 8000"/>
                <a:gd name="T16" fmla="*/ 2147483647 w 10000"/>
                <a:gd name="T17" fmla="*/ 2147483647 h 8000"/>
                <a:gd name="T18" fmla="*/ 2147483647 w 10000"/>
                <a:gd name="T19" fmla="*/ 2147483647 h 8000"/>
                <a:gd name="T20" fmla="*/ 2147483647 w 10000"/>
                <a:gd name="T21" fmla="*/ 2147483647 h 8000"/>
                <a:gd name="T22" fmla="*/ 2147483647 w 10000"/>
                <a:gd name="T23" fmla="*/ 2147483647 h 8000"/>
                <a:gd name="T24" fmla="*/ 2147483647 w 10000"/>
                <a:gd name="T25" fmla="*/ 2147483647 h 8000"/>
                <a:gd name="T26" fmla="*/ 2147483647 w 10000"/>
                <a:gd name="T27" fmla="*/ 2147483647 h 8000"/>
                <a:gd name="T28" fmla="*/ 2147483647 w 10000"/>
                <a:gd name="T29" fmla="*/ 2147483647 h 8000"/>
                <a:gd name="T30" fmla="*/ 2147483647 w 10000"/>
                <a:gd name="T31" fmla="*/ 2147483647 h 8000"/>
                <a:gd name="T32" fmla="*/ 2147483647 w 10000"/>
                <a:gd name="T33" fmla="*/ 2147483647 h 8000"/>
                <a:gd name="T34" fmla="*/ 2147483647 w 10000"/>
                <a:gd name="T35" fmla="*/ 2147483647 h 8000"/>
                <a:gd name="T36" fmla="*/ 2147483647 w 10000"/>
                <a:gd name="T37" fmla="*/ 2147483647 h 8000"/>
                <a:gd name="T38" fmla="*/ 2147483647 w 10000"/>
                <a:gd name="T39" fmla="*/ 2147483647 h 8000"/>
                <a:gd name="T40" fmla="*/ 2147483647 w 10000"/>
                <a:gd name="T41" fmla="*/ 2147483647 h 8000"/>
                <a:gd name="T42" fmla="*/ 2147483647 w 10000"/>
                <a:gd name="T43" fmla="*/ 2147483647 h 8000"/>
                <a:gd name="T44" fmla="*/ 2147483647 w 10000"/>
                <a:gd name="T45" fmla="*/ 2147483647 h 8000"/>
                <a:gd name="T46" fmla="*/ 2147483647 w 10000"/>
                <a:gd name="T47" fmla="*/ 2147483647 h 8000"/>
                <a:gd name="T48" fmla="*/ 2147483647 w 10000"/>
                <a:gd name="T49" fmla="*/ 2147483647 h 8000"/>
                <a:gd name="T50" fmla="*/ 2147483647 w 10000"/>
                <a:gd name="T51" fmla="*/ 2147483647 h 8000"/>
                <a:gd name="T52" fmla="*/ 2147483647 w 10000"/>
                <a:gd name="T53" fmla="*/ 2147483647 h 8000"/>
                <a:gd name="T54" fmla="*/ 2147483647 w 10000"/>
                <a:gd name="T55" fmla="*/ 2147483647 h 8000"/>
                <a:gd name="T56" fmla="*/ 2147483647 w 10000"/>
                <a:gd name="T57" fmla="*/ 2147483647 h 8000"/>
                <a:gd name="T58" fmla="*/ 2147483647 w 10000"/>
                <a:gd name="T59" fmla="*/ 2147483647 h 8000"/>
                <a:gd name="T60" fmla="*/ 2147483647 w 10000"/>
                <a:gd name="T61" fmla="*/ 2147483647 h 8000"/>
                <a:gd name="T62" fmla="*/ 2147483647 w 10000"/>
                <a:gd name="T63" fmla="*/ 2147483647 h 8000"/>
                <a:gd name="T64" fmla="*/ 2147483647 w 10000"/>
                <a:gd name="T65" fmla="*/ 2147483647 h 8000"/>
                <a:gd name="T66" fmla="*/ 2147483647 w 10000"/>
                <a:gd name="T67" fmla="*/ 2147483647 h 8000"/>
                <a:gd name="T68" fmla="*/ 2147483647 w 10000"/>
                <a:gd name="T69" fmla="*/ 2147483647 h 8000"/>
                <a:gd name="T70" fmla="*/ 2147483647 w 10000"/>
                <a:gd name="T71" fmla="*/ 2147483647 h 8000"/>
                <a:gd name="T72" fmla="*/ 2147483647 w 10000"/>
                <a:gd name="T73" fmla="*/ 2147483647 h 8000"/>
                <a:gd name="T74" fmla="*/ 2147483647 w 10000"/>
                <a:gd name="T75" fmla="*/ 2147483647 h 8000"/>
                <a:gd name="T76" fmla="*/ 2147483647 w 10000"/>
                <a:gd name="T77" fmla="*/ 2147483647 h 8000"/>
                <a:gd name="T78" fmla="*/ 2147483647 w 10000"/>
                <a:gd name="T79" fmla="*/ 2147483647 h 8000"/>
                <a:gd name="T80" fmla="*/ 2147483647 w 10000"/>
                <a:gd name="T81" fmla="*/ 2147483647 h 8000"/>
                <a:gd name="T82" fmla="*/ 2147483647 w 10000"/>
                <a:gd name="T83" fmla="*/ 2147483647 h 8000"/>
                <a:gd name="T84" fmla="*/ 2147483647 w 10000"/>
                <a:gd name="T85" fmla="*/ 2147483647 h 8000"/>
                <a:gd name="T86" fmla="*/ 2147483647 w 10000"/>
                <a:gd name="T87" fmla="*/ 2147483647 h 8000"/>
                <a:gd name="T88" fmla="*/ 2147483647 w 10000"/>
                <a:gd name="T89" fmla="*/ 2147483647 h 8000"/>
                <a:gd name="T90" fmla="*/ 2147483647 w 10000"/>
                <a:gd name="T91" fmla="*/ 2147483647 h 8000"/>
                <a:gd name="T92" fmla="*/ 2147483647 w 10000"/>
                <a:gd name="T93" fmla="*/ 2147483647 h 8000"/>
                <a:gd name="T94" fmla="*/ 2147483647 w 10000"/>
                <a:gd name="T95" fmla="*/ 2147483647 h 8000"/>
                <a:gd name="T96" fmla="*/ 2147483647 w 10000"/>
                <a:gd name="T97" fmla="*/ 2147483647 h 8000"/>
                <a:gd name="T98" fmla="*/ 0 w 10000"/>
                <a:gd name="T99" fmla="*/ 0 h 8000"/>
                <a:gd name="T100" fmla="*/ 0 w 10000"/>
                <a:gd name="T101" fmla="*/ 0 h 8000"/>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10000" h="8000">
                  <a:moveTo>
                    <a:pt x="0" y="0"/>
                  </a:moveTo>
                  <a:lnTo>
                    <a:pt x="0" y="7970"/>
                  </a:lnTo>
                  <a:lnTo>
                    <a:pt x="10000" y="8000"/>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IN"/>
            </a:p>
          </p:txBody>
        </p:sp>
        <p:sp>
          <p:nvSpPr>
            <p:cNvPr id="15" name="Freeform 5"/>
            <p:cNvSpPr>
              <a:spLocks noEditPoints="1"/>
            </p:cNvSpPr>
            <p:nvPr/>
          </p:nvSpPr>
          <p:spPr bwMode="gray">
            <a:xfrm>
              <a:off x="0" y="1587"/>
              <a:ext cx="12192000" cy="6856413"/>
            </a:xfrm>
            <a:custGeom>
              <a:avLst/>
              <a:gdLst>
                <a:gd name="T0" fmla="*/ 0 w 15356"/>
                <a:gd name="T1" fmla="*/ 0 h 8638"/>
                <a:gd name="T2" fmla="*/ 0 w 15356"/>
                <a:gd name="T3" fmla="*/ 2147483647 h 8638"/>
                <a:gd name="T4" fmla="*/ 2147483647 w 15356"/>
                <a:gd name="T5" fmla="*/ 2147483647 h 8638"/>
                <a:gd name="T6" fmla="*/ 2147483647 w 15356"/>
                <a:gd name="T7" fmla="*/ 0 h 8638"/>
                <a:gd name="T8" fmla="*/ 0 w 15356"/>
                <a:gd name="T9" fmla="*/ 0 h 8638"/>
                <a:gd name="T10" fmla="*/ 2147483647 w 15356"/>
                <a:gd name="T11" fmla="*/ 2147483647 h 8638"/>
                <a:gd name="T12" fmla="*/ 2147483647 w 15356"/>
                <a:gd name="T13" fmla="*/ 2147483647 h 8638"/>
                <a:gd name="T14" fmla="*/ 2147483647 w 15356"/>
                <a:gd name="T15" fmla="*/ 2147483647 h 8638"/>
                <a:gd name="T16" fmla="*/ 2147483647 w 15356"/>
                <a:gd name="T17" fmla="*/ 2147483647 h 8638"/>
                <a:gd name="T18" fmla="*/ 2147483647 w 15356"/>
                <a:gd name="T19" fmla="*/ 2147483647 h 863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IN"/>
            </a:p>
          </p:txBody>
        </p:sp>
      </p:grpSp>
      <p:sp>
        <p:nvSpPr>
          <p:cNvPr id="16" name="Rectangle 15"/>
          <p:cNvSpPr/>
          <p:nvPr/>
        </p:nvSpPr>
        <p:spPr>
          <a:xfrm>
            <a:off x="10437813"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1154954" y="1295400"/>
            <a:ext cx="2793159" cy="1600200"/>
          </a:xfrm>
        </p:spPr>
        <p:txBody>
          <a:bodyPr anchor="b"/>
          <a:lstStyle>
            <a:lvl1pPr algn="l">
              <a:defRPr sz="2400" b="0"/>
            </a:lvl1pPr>
          </a:lstStyle>
          <a:p>
            <a:r>
              <a:rPr lang="en-US"/>
              <a:t>Click to edit Master title style</a:t>
            </a:r>
            <a:endParaRPr lang="en-US" dirty="0"/>
          </a:p>
        </p:txBody>
      </p:sp>
      <p:sp>
        <p:nvSpPr>
          <p:cNvPr id="3" name="Content Placeholder 2"/>
          <p:cNvSpPr>
            <a:spLocks noGrp="1"/>
          </p:cNvSpPr>
          <p:nvPr>
            <p:ph idx="1"/>
          </p:nvPr>
        </p:nvSpPr>
        <p:spPr>
          <a:xfrm>
            <a:off x="5781146" y="1447800"/>
            <a:ext cx="5190065" cy="4572000"/>
          </a:xfrm>
        </p:spPr>
        <p:txBody>
          <a:bodyPr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bwMode="gray">
          <a:xfrm>
            <a:off x="1154955" y="2895600"/>
            <a:ext cx="2793158" cy="3129279"/>
          </a:xfrm>
        </p:spPr>
        <p:txBody>
          <a:bodyPr/>
          <a:lstStyle>
            <a:lvl1pPr marL="0" indent="0">
              <a:buNone/>
              <a:defRPr sz="1400">
                <a:solidFill>
                  <a:schemeClr val="accent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7" name="Date Placeholder 4"/>
          <p:cNvSpPr>
            <a:spLocks noGrp="1"/>
          </p:cNvSpPr>
          <p:nvPr>
            <p:ph type="dt" sz="half" idx="10"/>
          </p:nvPr>
        </p:nvSpPr>
        <p:spPr/>
        <p:txBody>
          <a:bodyPr/>
          <a:lstStyle>
            <a:lvl1pPr>
              <a:defRPr/>
            </a:lvl1pPr>
          </a:lstStyle>
          <a:p>
            <a:pPr>
              <a:defRPr/>
            </a:pPr>
            <a:fld id="{9EB9D794-B5B1-4B3C-940A-566FD9BCCEF6}" type="datetime1">
              <a:rPr lang="en-IN" smtClean="0"/>
              <a:t>14-07-2026</a:t>
            </a:fld>
            <a:endParaRPr lang="en-IN"/>
          </a:p>
        </p:txBody>
      </p:sp>
      <p:sp>
        <p:nvSpPr>
          <p:cNvPr id="18" name="Footer Placeholder 5"/>
          <p:cNvSpPr>
            <a:spLocks noGrp="1"/>
          </p:cNvSpPr>
          <p:nvPr>
            <p:ph type="ftr" sz="quarter" idx="11"/>
          </p:nvPr>
        </p:nvSpPr>
        <p:spPr/>
        <p:txBody>
          <a:bodyPr/>
          <a:lstStyle>
            <a:lvl1pPr>
              <a:defRPr/>
            </a:lvl1pPr>
          </a:lstStyle>
          <a:p>
            <a:pPr>
              <a:defRPr/>
            </a:pPr>
            <a:r>
              <a:rPr lang="en-IN"/>
              <a:t>© GST &amp; Indirect Taxes Committee, ICAI</a:t>
            </a:r>
          </a:p>
        </p:txBody>
      </p:sp>
      <p:sp>
        <p:nvSpPr>
          <p:cNvPr id="19" name="Slide Number Placeholder 6"/>
          <p:cNvSpPr>
            <a:spLocks noGrp="1"/>
          </p:cNvSpPr>
          <p:nvPr>
            <p:ph type="sldNum" sz="quarter" idx="12"/>
          </p:nvPr>
        </p:nvSpPr>
        <p:spPr/>
        <p:txBody>
          <a:bodyPr/>
          <a:lstStyle>
            <a:lvl1pPr>
              <a:defRPr/>
            </a:lvl1pPr>
          </a:lstStyle>
          <a:p>
            <a:fld id="{777D0402-EA04-4886-9E51-13F540FCAD32}" type="slidenum">
              <a:rPr lang="en-IN" altLang="en-US"/>
              <a:pPr/>
              <a:t>‹#›</a:t>
            </a:fld>
            <a:endParaRPr lang="en-IN" altLang="en-US"/>
          </a:p>
        </p:txBody>
      </p:sp>
      <p:pic>
        <p:nvPicPr>
          <p:cNvPr id="20" name="Picture 19" descr="A blue and red logo with a white eagle and a blue circle&#10;&#10;Description automatically generated">
            <a:extLst>
              <a:ext uri="{FF2B5EF4-FFF2-40B4-BE49-F238E27FC236}">
                <a16:creationId xmlns="" xmlns:a16="http://schemas.microsoft.com/office/drawing/2014/main" id="{032F0924-844C-2A24-EA88-2348AAED2E01}"/>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533592" y="531722"/>
            <a:ext cx="648000" cy="665345"/>
          </a:xfrm>
          <a:prstGeom prst="rect">
            <a:avLst/>
          </a:prstGeom>
        </p:spPr>
      </p:pic>
    </p:spTree>
    <p:extLst>
      <p:ext uri="{BB962C8B-B14F-4D97-AF65-F5344CB8AC3E}">
        <p14:creationId xmlns:p14="http://schemas.microsoft.com/office/powerpoint/2010/main" val="366742755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1.jpe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026" name="Group 8"/>
          <p:cNvGrpSpPr>
            <a:grpSpLocks/>
          </p:cNvGrpSpPr>
          <p:nvPr userDrawn="1"/>
        </p:nvGrpSpPr>
        <p:grpSpPr bwMode="auto">
          <a:xfrm>
            <a:off x="0" y="-333375"/>
            <a:ext cx="12192000" cy="4414838"/>
            <a:chOff x="0" y="-298689"/>
            <a:chExt cx="12192000" cy="7163343"/>
          </a:xfrm>
        </p:grpSpPr>
        <p:sp>
          <p:nvSpPr>
            <p:cNvPr id="26" name="Rectangle 25"/>
            <p:cNvSpPr/>
            <p:nvPr/>
          </p:nvSpPr>
          <p:spPr>
            <a:xfrm>
              <a:off x="2214562" y="-298689"/>
              <a:ext cx="9953438" cy="6048957"/>
            </a:xfrm>
            <a:prstGeom prst="rect">
              <a:avLst/>
            </a:prstGeom>
            <a:blipFill>
              <a:blip r:embed="rId21">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IN"/>
            </a:p>
          </p:txBody>
        </p:sp>
        <p:sp>
          <p:nvSpPr>
            <p:cNvPr id="15" name="Oval 14"/>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IN"/>
            </a:p>
          </p:txBody>
        </p:sp>
        <p:sp>
          <p:nvSpPr>
            <p:cNvPr id="16" name="Oval 15"/>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IN"/>
            </a:p>
          </p:txBody>
        </p:sp>
        <p:sp>
          <p:nvSpPr>
            <p:cNvPr id="17" name="Oval 16"/>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IN"/>
            </a:p>
          </p:txBody>
        </p:sp>
        <p:sp>
          <p:nvSpPr>
            <p:cNvPr id="18" name="Oval 17"/>
            <p:cNvSpPr/>
            <p:nvPr userDrawn="1"/>
          </p:nvSpPr>
          <p:spPr>
            <a:xfrm>
              <a:off x="7994651" y="196085"/>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IN"/>
            </a:p>
          </p:txBody>
        </p:sp>
        <p:sp>
          <p:nvSpPr>
            <p:cNvPr id="19" name="Oval 18"/>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IN"/>
            </a:p>
          </p:txBody>
        </p:sp>
        <p:sp>
          <p:nvSpPr>
            <p:cNvPr id="1051" name="Freeform 5"/>
            <p:cNvSpPr>
              <a:spLocks/>
            </p:cNvSpPr>
            <p:nvPr/>
          </p:nvSpPr>
          <p:spPr bwMode="gray">
            <a:xfrm rot="-589932">
              <a:off x="8490951" y="1797517"/>
              <a:ext cx="3299407" cy="440924"/>
            </a:xfrm>
            <a:custGeom>
              <a:avLst/>
              <a:gdLst>
                <a:gd name="T0" fmla="*/ 2147483647 w 10000"/>
                <a:gd name="T1" fmla="*/ 2147483647 h 5291"/>
                <a:gd name="T2" fmla="*/ 2147483647 w 10000"/>
                <a:gd name="T3" fmla="*/ 2147483647 h 5291"/>
                <a:gd name="T4" fmla="*/ 2147483647 w 10000"/>
                <a:gd name="T5" fmla="*/ 0 h 5291"/>
                <a:gd name="T6" fmla="*/ 2147483647 w 10000"/>
                <a:gd name="T7" fmla="*/ 0 h 5291"/>
                <a:gd name="T8" fmla="*/ 2147483647 w 10000"/>
                <a:gd name="T9" fmla="*/ 2147483647 h 5291"/>
                <a:gd name="T10" fmla="*/ 2147483647 w 10000"/>
                <a:gd name="T11" fmla="*/ 2147483647 h 5291"/>
                <a:gd name="T12" fmla="*/ 2147483647 w 10000"/>
                <a:gd name="T13" fmla="*/ 2147483647 h 5291"/>
                <a:gd name="T14" fmla="*/ 2147483647 w 10000"/>
                <a:gd name="T15" fmla="*/ 2147483647 h 5291"/>
                <a:gd name="T16" fmla="*/ 2147483647 w 10000"/>
                <a:gd name="T17" fmla="*/ 2147483647 h 5291"/>
                <a:gd name="T18" fmla="*/ 2147483647 w 10000"/>
                <a:gd name="T19" fmla="*/ 2147483647 h 5291"/>
                <a:gd name="T20" fmla="*/ 2147483647 w 10000"/>
                <a:gd name="T21" fmla="*/ 2147483647 h 5291"/>
                <a:gd name="T22" fmla="*/ 2147483647 w 10000"/>
                <a:gd name="T23" fmla="*/ 2147483647 h 5291"/>
                <a:gd name="T24" fmla="*/ 2147483647 w 10000"/>
                <a:gd name="T25" fmla="*/ 2147483647 h 5291"/>
                <a:gd name="T26" fmla="*/ 2147483647 w 10000"/>
                <a:gd name="T27" fmla="*/ 2147483647 h 5291"/>
                <a:gd name="T28" fmla="*/ 2147483647 w 10000"/>
                <a:gd name="T29" fmla="*/ 2147483647 h 5291"/>
                <a:gd name="T30" fmla="*/ 2147483647 w 10000"/>
                <a:gd name="T31" fmla="*/ 2147483647 h 5291"/>
                <a:gd name="T32" fmla="*/ 2147483647 w 10000"/>
                <a:gd name="T33" fmla="*/ 2147483647 h 5291"/>
                <a:gd name="T34" fmla="*/ 2147483647 w 10000"/>
                <a:gd name="T35" fmla="*/ 2147483647 h 5291"/>
                <a:gd name="T36" fmla="*/ 2147483647 w 10000"/>
                <a:gd name="T37" fmla="*/ 2147483647 h 5291"/>
                <a:gd name="T38" fmla="*/ 2147483647 w 10000"/>
                <a:gd name="T39" fmla="*/ 2147483647 h 5291"/>
                <a:gd name="T40" fmla="*/ 2147483647 w 10000"/>
                <a:gd name="T41" fmla="*/ 2147483647 h 5291"/>
                <a:gd name="T42" fmla="*/ 2147483647 w 10000"/>
                <a:gd name="T43" fmla="*/ 2147483647 h 5291"/>
                <a:gd name="T44" fmla="*/ 2147483647 w 10000"/>
                <a:gd name="T45" fmla="*/ 2147483647 h 5291"/>
                <a:gd name="T46" fmla="*/ 2147483647 w 10000"/>
                <a:gd name="T47" fmla="*/ 2147483647 h 5291"/>
                <a:gd name="T48" fmla="*/ 2147483647 w 10000"/>
                <a:gd name="T49" fmla="*/ 2147483647 h 5291"/>
                <a:gd name="T50" fmla="*/ 2147483647 w 10000"/>
                <a:gd name="T51" fmla="*/ 2147483647 h 5291"/>
                <a:gd name="T52" fmla="*/ 2147483647 w 10000"/>
                <a:gd name="T53" fmla="*/ 2147483647 h 5291"/>
                <a:gd name="T54" fmla="*/ 2147483647 w 10000"/>
                <a:gd name="T55" fmla="*/ 2147483647 h 5291"/>
                <a:gd name="T56" fmla="*/ 2147483647 w 10000"/>
                <a:gd name="T57" fmla="*/ 2147483647 h 5291"/>
                <a:gd name="T58" fmla="*/ 2147483647 w 10000"/>
                <a:gd name="T59" fmla="*/ 2147483647 h 5291"/>
                <a:gd name="T60" fmla="*/ 2147483647 w 10000"/>
                <a:gd name="T61" fmla="*/ 2147483647 h 5291"/>
                <a:gd name="T62" fmla="*/ 2147483647 w 10000"/>
                <a:gd name="T63" fmla="*/ 2147483647 h 5291"/>
                <a:gd name="T64" fmla="*/ 2147483647 w 10000"/>
                <a:gd name="T65" fmla="*/ 2147483647 h 5291"/>
                <a:gd name="T66" fmla="*/ 2147483647 w 10000"/>
                <a:gd name="T67" fmla="*/ 2147483647 h 5291"/>
                <a:gd name="T68" fmla="*/ 0 w 10000"/>
                <a:gd name="T69" fmla="*/ 2147483647 h 5291"/>
                <a:gd name="T70" fmla="*/ 2147483647 w 10000"/>
                <a:gd name="T71" fmla="*/ 2147483647 h 5291"/>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10000" h="5291">
                  <a:moveTo>
                    <a:pt x="85" y="2532"/>
                  </a:moveTo>
                  <a:cubicBezTo>
                    <a:pt x="1736" y="3911"/>
                    <a:pt x="7524" y="5298"/>
                    <a:pt x="9958" y="5291"/>
                  </a:cubicBezTo>
                  <a:cubicBezTo>
                    <a:pt x="9989" y="1958"/>
                    <a:pt x="9969" y="3333"/>
                    <a:pt x="10000" y="0"/>
                  </a:cubicBez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IN"/>
            </a:p>
          </p:txBody>
        </p:sp>
        <p:sp>
          <p:nvSpPr>
            <p:cNvPr id="1052" name="Freeform 5"/>
            <p:cNvSpPr>
              <a:spLocks/>
            </p:cNvSpPr>
            <p:nvPr/>
          </p:nvSpPr>
          <p:spPr bwMode="gray">
            <a:xfrm>
              <a:off x="459506" y="1866405"/>
              <a:ext cx="11277600" cy="4533900"/>
            </a:xfrm>
            <a:custGeom>
              <a:avLst/>
              <a:gdLst>
                <a:gd name="T0" fmla="*/ 0 w 7104"/>
                <a:gd name="T1" fmla="*/ 0 h 2856"/>
                <a:gd name="T2" fmla="*/ 0 w 7104"/>
                <a:gd name="T3" fmla="*/ 2147483647 h 2856"/>
                <a:gd name="T4" fmla="*/ 2147483647 w 7104"/>
                <a:gd name="T5" fmla="*/ 2147483647 h 2856"/>
                <a:gd name="T6" fmla="*/ 2147483647 w 7104"/>
                <a:gd name="T7" fmla="*/ 2147483647 h 2856"/>
                <a:gd name="T8" fmla="*/ 2147483647 w 7104"/>
                <a:gd name="T9" fmla="*/ 2147483647 h 2856"/>
                <a:gd name="T10" fmla="*/ 2147483647 w 7104"/>
                <a:gd name="T11" fmla="*/ 2147483647 h 2856"/>
                <a:gd name="T12" fmla="*/ 2147483647 w 7104"/>
                <a:gd name="T13" fmla="*/ 2147483647 h 2856"/>
                <a:gd name="T14" fmla="*/ 2147483647 w 7104"/>
                <a:gd name="T15" fmla="*/ 2147483647 h 2856"/>
                <a:gd name="T16" fmla="*/ 2147483647 w 7104"/>
                <a:gd name="T17" fmla="*/ 2147483647 h 2856"/>
                <a:gd name="T18" fmla="*/ 2147483647 w 7104"/>
                <a:gd name="T19" fmla="*/ 2147483647 h 2856"/>
                <a:gd name="T20" fmla="*/ 2147483647 w 7104"/>
                <a:gd name="T21" fmla="*/ 2147483647 h 2856"/>
                <a:gd name="T22" fmla="*/ 2147483647 w 7104"/>
                <a:gd name="T23" fmla="*/ 2147483647 h 2856"/>
                <a:gd name="T24" fmla="*/ 2147483647 w 7104"/>
                <a:gd name="T25" fmla="*/ 2147483647 h 2856"/>
                <a:gd name="T26" fmla="*/ 2147483647 w 7104"/>
                <a:gd name="T27" fmla="*/ 2147483647 h 2856"/>
                <a:gd name="T28" fmla="*/ 2147483647 w 7104"/>
                <a:gd name="T29" fmla="*/ 2147483647 h 2856"/>
                <a:gd name="T30" fmla="*/ 2147483647 w 7104"/>
                <a:gd name="T31" fmla="*/ 2147483647 h 2856"/>
                <a:gd name="T32" fmla="*/ 2147483647 w 7104"/>
                <a:gd name="T33" fmla="*/ 2147483647 h 2856"/>
                <a:gd name="T34" fmla="*/ 2147483647 w 7104"/>
                <a:gd name="T35" fmla="*/ 2147483647 h 2856"/>
                <a:gd name="T36" fmla="*/ 2147483647 w 7104"/>
                <a:gd name="T37" fmla="*/ 2147483647 h 2856"/>
                <a:gd name="T38" fmla="*/ 2147483647 w 7104"/>
                <a:gd name="T39" fmla="*/ 2147483647 h 2856"/>
                <a:gd name="T40" fmla="*/ 2147483647 w 7104"/>
                <a:gd name="T41" fmla="*/ 2147483647 h 2856"/>
                <a:gd name="T42" fmla="*/ 2147483647 w 7104"/>
                <a:gd name="T43" fmla="*/ 2147483647 h 2856"/>
                <a:gd name="T44" fmla="*/ 2147483647 w 7104"/>
                <a:gd name="T45" fmla="*/ 2147483647 h 2856"/>
                <a:gd name="T46" fmla="*/ 2147483647 w 7104"/>
                <a:gd name="T47" fmla="*/ 2147483647 h 2856"/>
                <a:gd name="T48" fmla="*/ 2147483647 w 7104"/>
                <a:gd name="T49" fmla="*/ 2147483647 h 2856"/>
                <a:gd name="T50" fmla="*/ 2147483647 w 7104"/>
                <a:gd name="T51" fmla="*/ 2147483647 h 2856"/>
                <a:gd name="T52" fmla="*/ 2147483647 w 7104"/>
                <a:gd name="T53" fmla="*/ 2147483647 h 2856"/>
                <a:gd name="T54" fmla="*/ 2147483647 w 7104"/>
                <a:gd name="T55" fmla="*/ 2147483647 h 2856"/>
                <a:gd name="T56" fmla="*/ 2147483647 w 7104"/>
                <a:gd name="T57" fmla="*/ 2147483647 h 2856"/>
                <a:gd name="T58" fmla="*/ 2147483647 w 7104"/>
                <a:gd name="T59" fmla="*/ 2147483647 h 2856"/>
                <a:gd name="T60" fmla="*/ 2147483647 w 7104"/>
                <a:gd name="T61" fmla="*/ 2147483647 h 2856"/>
                <a:gd name="T62" fmla="*/ 2147483647 w 7104"/>
                <a:gd name="T63" fmla="*/ 2147483647 h 2856"/>
                <a:gd name="T64" fmla="*/ 2147483647 w 7104"/>
                <a:gd name="T65" fmla="*/ 2147483647 h 2856"/>
                <a:gd name="T66" fmla="*/ 2147483647 w 7104"/>
                <a:gd name="T67" fmla="*/ 2147483647 h 2856"/>
                <a:gd name="T68" fmla="*/ 2147483647 w 7104"/>
                <a:gd name="T69" fmla="*/ 2147483647 h 2856"/>
                <a:gd name="T70" fmla="*/ 2147483647 w 7104"/>
                <a:gd name="T71" fmla="*/ 2147483647 h 2856"/>
                <a:gd name="T72" fmla="*/ 2147483647 w 7104"/>
                <a:gd name="T73" fmla="*/ 2147483647 h 2856"/>
                <a:gd name="T74" fmla="*/ 2147483647 w 7104"/>
                <a:gd name="T75" fmla="*/ 2147483647 h 2856"/>
                <a:gd name="T76" fmla="*/ 2147483647 w 7104"/>
                <a:gd name="T77" fmla="*/ 2147483647 h 2856"/>
                <a:gd name="T78" fmla="*/ 2147483647 w 7104"/>
                <a:gd name="T79" fmla="*/ 2147483647 h 2856"/>
                <a:gd name="T80" fmla="*/ 2147483647 w 7104"/>
                <a:gd name="T81" fmla="*/ 2147483647 h 2856"/>
                <a:gd name="T82" fmla="*/ 2147483647 w 7104"/>
                <a:gd name="T83" fmla="*/ 2147483647 h 2856"/>
                <a:gd name="T84" fmla="*/ 2147483647 w 7104"/>
                <a:gd name="T85" fmla="*/ 2147483647 h 2856"/>
                <a:gd name="T86" fmla="*/ 2147483647 w 7104"/>
                <a:gd name="T87" fmla="*/ 2147483647 h 2856"/>
                <a:gd name="T88" fmla="*/ 2147483647 w 7104"/>
                <a:gd name="T89" fmla="*/ 2147483647 h 2856"/>
                <a:gd name="T90" fmla="*/ 2147483647 w 7104"/>
                <a:gd name="T91" fmla="*/ 2147483647 h 2856"/>
                <a:gd name="T92" fmla="*/ 2147483647 w 7104"/>
                <a:gd name="T93" fmla="*/ 2147483647 h 2856"/>
                <a:gd name="T94" fmla="*/ 2147483647 w 7104"/>
                <a:gd name="T95" fmla="*/ 2147483647 h 2856"/>
                <a:gd name="T96" fmla="*/ 2147483647 w 7104"/>
                <a:gd name="T97" fmla="*/ 2147483647 h 2856"/>
                <a:gd name="T98" fmla="*/ 0 w 7104"/>
                <a:gd name="T99" fmla="*/ 0 h 2856"/>
                <a:gd name="T100" fmla="*/ 0 w 7104"/>
                <a:gd name="T101" fmla="*/ 0 h 285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7104" h="2856">
                  <a:moveTo>
                    <a:pt x="0" y="0"/>
                  </a:moveTo>
                  <a:lnTo>
                    <a:pt x="0" y="2856"/>
                  </a:lnTo>
                  <a:lnTo>
                    <a:pt x="7104" y="2856"/>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IN"/>
            </a:p>
          </p:txBody>
        </p:sp>
        <p:sp>
          <p:nvSpPr>
            <p:cNvPr id="1053" name="Freeform 5"/>
            <p:cNvSpPr>
              <a:spLocks noEditPoints="1"/>
            </p:cNvSpPr>
            <p:nvPr/>
          </p:nvSpPr>
          <p:spPr bwMode="gray">
            <a:xfrm>
              <a:off x="0" y="1587"/>
              <a:ext cx="12192000" cy="6856413"/>
            </a:xfrm>
            <a:custGeom>
              <a:avLst/>
              <a:gdLst>
                <a:gd name="T0" fmla="*/ 0 w 15356"/>
                <a:gd name="T1" fmla="*/ 0 h 8638"/>
                <a:gd name="T2" fmla="*/ 0 w 15356"/>
                <a:gd name="T3" fmla="*/ 2147483647 h 8638"/>
                <a:gd name="T4" fmla="*/ 2147483647 w 15356"/>
                <a:gd name="T5" fmla="*/ 2147483647 h 8638"/>
                <a:gd name="T6" fmla="*/ 2147483647 w 15356"/>
                <a:gd name="T7" fmla="*/ 0 h 8638"/>
                <a:gd name="T8" fmla="*/ 0 w 15356"/>
                <a:gd name="T9" fmla="*/ 0 h 8638"/>
                <a:gd name="T10" fmla="*/ 2147483647 w 15356"/>
                <a:gd name="T11" fmla="*/ 2147483647 h 8638"/>
                <a:gd name="T12" fmla="*/ 2147483647 w 15356"/>
                <a:gd name="T13" fmla="*/ 2147483647 h 8638"/>
                <a:gd name="T14" fmla="*/ 2147483647 w 15356"/>
                <a:gd name="T15" fmla="*/ 2147483647 h 8638"/>
                <a:gd name="T16" fmla="*/ 2147483647 w 15356"/>
                <a:gd name="T17" fmla="*/ 2147483647 h 8638"/>
                <a:gd name="T18" fmla="*/ 2147483647 w 15356"/>
                <a:gd name="T19" fmla="*/ 2147483647 h 863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IN"/>
            </a:p>
          </p:txBody>
        </p:sp>
      </p:grpSp>
      <p:sp>
        <p:nvSpPr>
          <p:cNvPr id="1027" name="Title Placeholder 1"/>
          <p:cNvSpPr>
            <a:spLocks noGrp="1"/>
          </p:cNvSpPr>
          <p:nvPr>
            <p:ph type="title"/>
          </p:nvPr>
        </p:nvSpPr>
        <p:spPr bwMode="gray">
          <a:xfrm>
            <a:off x="1352550" y="352425"/>
            <a:ext cx="8761413"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p:cNvSpPr>
            <a:spLocks noGrp="1"/>
          </p:cNvSpPr>
          <p:nvPr>
            <p:ph type="body" idx="1"/>
          </p:nvPr>
        </p:nvSpPr>
        <p:spPr bwMode="auto">
          <a:xfrm>
            <a:off x="1216025" y="2243138"/>
            <a:ext cx="8761413" cy="3416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p:cNvSpPr>
            <a:spLocks noGrp="1"/>
          </p:cNvSpPr>
          <p:nvPr>
            <p:ph type="dt" sz="half" idx="2"/>
          </p:nvPr>
        </p:nvSpPr>
        <p:spPr>
          <a:xfrm>
            <a:off x="10650538" y="6394450"/>
            <a:ext cx="990600" cy="304800"/>
          </a:xfrm>
          <a:prstGeom prst="rect">
            <a:avLst/>
          </a:prstGeom>
        </p:spPr>
        <p:txBody>
          <a:bodyPr vert="horz" lIns="91440" tIns="45720" rIns="91440" bIns="45720" rtlCol="0" anchor="t"/>
          <a:lstStyle>
            <a:lvl1pPr algn="r">
              <a:defRPr sz="1000" b="1" i="0">
                <a:solidFill>
                  <a:schemeClr val="accent1"/>
                </a:solidFill>
              </a:defRPr>
            </a:lvl1pPr>
          </a:lstStyle>
          <a:p>
            <a:pPr>
              <a:defRPr/>
            </a:pPr>
            <a:fld id="{90498E3C-8E6D-411D-9A7B-CAB879DAD3C0}" type="datetime1">
              <a:rPr lang="en-IN" smtClean="0"/>
              <a:t>14-07-2026</a:t>
            </a:fld>
            <a:endParaRPr lang="en-IN"/>
          </a:p>
        </p:txBody>
      </p:sp>
      <p:sp>
        <p:nvSpPr>
          <p:cNvPr id="5" name="Footer Placeholder 4"/>
          <p:cNvSpPr>
            <a:spLocks noGrp="1"/>
          </p:cNvSpPr>
          <p:nvPr>
            <p:ph type="ftr" sz="quarter" idx="3"/>
          </p:nvPr>
        </p:nvSpPr>
        <p:spPr>
          <a:xfrm>
            <a:off x="528638" y="6391275"/>
            <a:ext cx="3859212" cy="304800"/>
          </a:xfrm>
          <a:prstGeom prst="rect">
            <a:avLst/>
          </a:prstGeom>
        </p:spPr>
        <p:txBody>
          <a:bodyPr vert="horz" lIns="91440" tIns="45720" rIns="91440" bIns="45720" rtlCol="0" anchor="b"/>
          <a:lstStyle>
            <a:lvl1pPr algn="l">
              <a:defRPr sz="1000" b="1" i="0">
                <a:solidFill>
                  <a:schemeClr val="accent1"/>
                </a:solidFill>
                <a:latin typeface="+mn-lt"/>
              </a:defRPr>
            </a:lvl1pPr>
          </a:lstStyle>
          <a:p>
            <a:pPr>
              <a:defRPr/>
            </a:pPr>
            <a:r>
              <a:rPr lang="en-IN"/>
              <a:t>© GST &amp; Indirect Taxes Committee, ICAI</a:t>
            </a:r>
          </a:p>
        </p:txBody>
      </p:sp>
      <p:sp>
        <p:nvSpPr>
          <p:cNvPr id="22" name="Rectangle 21"/>
          <p:cNvSpPr/>
          <p:nvPr/>
        </p:nvSpPr>
        <p:spPr>
          <a:xfrm>
            <a:off x="10437813"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a:lstStyle/>
          <a:p>
            <a:endParaRPr lang="en-IN"/>
          </a:p>
        </p:txBody>
      </p:sp>
      <p:sp>
        <p:nvSpPr>
          <p:cNvPr id="6" name="Slide Number Placeholder 5"/>
          <p:cNvSpPr>
            <a:spLocks noGrp="1"/>
          </p:cNvSpPr>
          <p:nvPr>
            <p:ph type="sldNum" sz="quarter" idx="4"/>
          </p:nvPr>
        </p:nvSpPr>
        <p:spPr>
          <a:xfrm>
            <a:off x="10352088" y="295275"/>
            <a:ext cx="838200" cy="768350"/>
          </a:xfrm>
          <a:prstGeom prst="rect">
            <a:avLst/>
          </a:prstGeom>
        </p:spPr>
        <p:txBody>
          <a:bodyPr vert="horz" wrap="square" lIns="91440" tIns="45720" rIns="91440" bIns="45720" numCol="1" anchor="b" anchorCtr="0" compatLnSpc="1">
            <a:prstTxWarp prst="textNoShape">
              <a:avLst/>
            </a:prstTxWarp>
          </a:bodyPr>
          <a:lstStyle>
            <a:lvl1pPr algn="ctr">
              <a:defRPr sz="2800">
                <a:solidFill>
                  <a:schemeClr val="bg1"/>
                </a:solidFill>
                <a:latin typeface="Times New Roman" panose="02020603050405020304" pitchFamily="18" charset="0"/>
              </a:defRPr>
            </a:lvl1pPr>
          </a:lstStyle>
          <a:p>
            <a:fld id="{7BDDC27E-ED4A-4ED1-9805-5378A698DACF}" type="slidenum">
              <a:rPr lang="en-IN" altLang="en-US"/>
              <a:pPr/>
              <a:t>‹#›</a:t>
            </a:fld>
            <a:endParaRPr lang="en-IN" altLang="en-US"/>
          </a:p>
        </p:txBody>
      </p:sp>
      <p:pic>
        <p:nvPicPr>
          <p:cNvPr id="2" name="Picture 1" descr="A logo of a bird&#10;&#10;AI-generated content may be incorrect.">
            <a:extLst>
              <a:ext uri="{FF2B5EF4-FFF2-40B4-BE49-F238E27FC236}">
                <a16:creationId xmlns="" xmlns:a16="http://schemas.microsoft.com/office/drawing/2014/main" id="{3AFE9D73-F0C8-8187-2FA3-BEFAF73F9C69}"/>
              </a:ext>
            </a:extLst>
          </p:cNvPr>
          <p:cNvPicPr>
            <a:picLocks noChangeAspect="1"/>
          </p:cNvPicPr>
          <p:nvPr userDrawn="1"/>
        </p:nvPicPr>
        <p:blipFill>
          <a:blip r:embed="rId22" cstate="print">
            <a:extLst>
              <a:ext uri="{28A0092B-C50C-407E-A947-70E740481C1C}">
                <a14:useLocalDpi xmlns:a14="http://schemas.microsoft.com/office/drawing/2010/main" val="0"/>
              </a:ext>
            </a:extLst>
          </a:blip>
          <a:stretch>
            <a:fillRect/>
          </a:stretch>
        </p:blipFill>
        <p:spPr>
          <a:xfrm>
            <a:off x="17886" y="-90497"/>
            <a:ext cx="2196676" cy="1091817"/>
          </a:xfrm>
          <a:prstGeom prst="rect">
            <a:avLst/>
          </a:prstGeom>
        </p:spPr>
      </p:pic>
    </p:spTree>
    <p:extLst>
      <p:ext uri="{BB962C8B-B14F-4D97-AF65-F5344CB8AC3E}">
        <p14:creationId xmlns:p14="http://schemas.microsoft.com/office/powerpoint/2010/main" val="66369002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79" r:id="rId4"/>
    <p:sldLayoutId id="2147483664" r:id="rId5"/>
    <p:sldLayoutId id="2147483665" r:id="rId6"/>
    <p:sldLayoutId id="2147483666" r:id="rId7"/>
    <p:sldLayoutId id="2147483667" r:id="rId8"/>
    <p:sldLayoutId id="2147483668" r:id="rId9"/>
    <p:sldLayoutId id="2147483669" r:id="rId10"/>
    <p:sldLayoutId id="2147483670" r:id="rId11"/>
    <p:sldLayoutId id="2147483671" r:id="rId12"/>
    <p:sldLayoutId id="2147483672" r:id="rId13"/>
    <p:sldLayoutId id="2147483673" r:id="rId14"/>
    <p:sldLayoutId id="2147483674" r:id="rId15"/>
    <p:sldLayoutId id="2147483675" r:id="rId16"/>
    <p:sldLayoutId id="2147483676" r:id="rId17"/>
    <p:sldLayoutId id="2147483678" r:id="rId18"/>
    <p:sldLayoutId id="2147483677" r:id="rId19"/>
  </p:sldLayoutIdLst>
  <p:hf hdr="0" ftr="0" dt="0"/>
  <p:txStyles>
    <p:titleStyle>
      <a:lvl1pPr algn="ctr" defTabSz="457200" rtl="0" eaLnBrk="0" fontAlgn="base" hangingPunct="0">
        <a:spcBef>
          <a:spcPct val="0"/>
        </a:spcBef>
        <a:spcAft>
          <a:spcPct val="0"/>
        </a:spcAft>
        <a:defRPr sz="3600" kern="1200">
          <a:solidFill>
            <a:schemeClr val="bg2"/>
          </a:solidFill>
          <a:latin typeface="+mj-lt"/>
          <a:ea typeface="+mj-ea"/>
          <a:cs typeface="+mj-cs"/>
        </a:defRPr>
      </a:lvl1pPr>
      <a:lvl2pPr algn="ctr" defTabSz="457200" rtl="0" eaLnBrk="0" fontAlgn="base" hangingPunct="0">
        <a:spcBef>
          <a:spcPct val="0"/>
        </a:spcBef>
        <a:spcAft>
          <a:spcPct val="0"/>
        </a:spcAft>
        <a:defRPr sz="3600">
          <a:solidFill>
            <a:schemeClr val="bg2"/>
          </a:solidFill>
          <a:latin typeface="Palatino Linotype" panose="02040502050505030304" pitchFamily="18" charset="0"/>
        </a:defRPr>
      </a:lvl2pPr>
      <a:lvl3pPr algn="ctr" defTabSz="457200" rtl="0" eaLnBrk="0" fontAlgn="base" hangingPunct="0">
        <a:spcBef>
          <a:spcPct val="0"/>
        </a:spcBef>
        <a:spcAft>
          <a:spcPct val="0"/>
        </a:spcAft>
        <a:defRPr sz="3600">
          <a:solidFill>
            <a:schemeClr val="bg2"/>
          </a:solidFill>
          <a:latin typeface="Palatino Linotype" panose="02040502050505030304" pitchFamily="18" charset="0"/>
        </a:defRPr>
      </a:lvl3pPr>
      <a:lvl4pPr algn="ctr" defTabSz="457200" rtl="0" eaLnBrk="0" fontAlgn="base" hangingPunct="0">
        <a:spcBef>
          <a:spcPct val="0"/>
        </a:spcBef>
        <a:spcAft>
          <a:spcPct val="0"/>
        </a:spcAft>
        <a:defRPr sz="3600">
          <a:solidFill>
            <a:schemeClr val="bg2"/>
          </a:solidFill>
          <a:latin typeface="Palatino Linotype" panose="02040502050505030304" pitchFamily="18" charset="0"/>
        </a:defRPr>
      </a:lvl4pPr>
      <a:lvl5pPr algn="ctr" defTabSz="457200" rtl="0" eaLnBrk="0" fontAlgn="base" hangingPunct="0">
        <a:spcBef>
          <a:spcPct val="0"/>
        </a:spcBef>
        <a:spcAft>
          <a:spcPct val="0"/>
        </a:spcAft>
        <a:defRPr sz="3600">
          <a:solidFill>
            <a:schemeClr val="bg2"/>
          </a:solidFill>
          <a:latin typeface="Palatino Linotype" panose="02040502050505030304" pitchFamily="18"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0" fontAlgn="base" hangingPunct="0">
        <a:spcBef>
          <a:spcPts val="1000"/>
        </a:spcBef>
        <a:spcAft>
          <a:spcPct val="0"/>
        </a:spcAft>
        <a:buClr>
          <a:schemeClr val="accent1"/>
        </a:buClr>
        <a:buSzPct val="80000"/>
        <a:buFont typeface="Wingdings 3" panose="05040102010807070707" pitchFamily="18" charset="2"/>
        <a:buChar char=""/>
        <a:defRPr kern="1200">
          <a:solidFill>
            <a:srgbClr val="404040"/>
          </a:solidFill>
          <a:latin typeface="+mn-lt"/>
          <a:ea typeface="+mn-ea"/>
          <a:cs typeface="+mn-cs"/>
        </a:defRPr>
      </a:lvl1pPr>
      <a:lvl2pPr marL="742950" indent="-285750" algn="l" defTabSz="457200" rtl="0" eaLnBrk="0" fontAlgn="base" hangingPunct="0">
        <a:spcBef>
          <a:spcPts val="1000"/>
        </a:spcBef>
        <a:spcAft>
          <a:spcPct val="0"/>
        </a:spcAft>
        <a:buClr>
          <a:schemeClr val="accent1"/>
        </a:buClr>
        <a:buSzPct val="80000"/>
        <a:buFont typeface="Wingdings 3" panose="05040102010807070707" pitchFamily="18" charset="2"/>
        <a:buChar char=""/>
        <a:defRPr sz="1600" kern="1200">
          <a:solidFill>
            <a:srgbClr val="404040"/>
          </a:solidFill>
          <a:latin typeface="+mn-lt"/>
          <a:ea typeface="+mn-ea"/>
          <a:cs typeface="+mn-cs"/>
        </a:defRPr>
      </a:lvl2pPr>
      <a:lvl3pPr marL="1143000" indent="-228600" algn="l" defTabSz="457200" rtl="0" eaLnBrk="0" fontAlgn="base" hangingPunct="0">
        <a:spcBef>
          <a:spcPts val="1000"/>
        </a:spcBef>
        <a:spcAft>
          <a:spcPct val="0"/>
        </a:spcAft>
        <a:buClr>
          <a:schemeClr val="accent1"/>
        </a:buClr>
        <a:buSzPct val="80000"/>
        <a:buFont typeface="Wingdings 3" panose="05040102010807070707" pitchFamily="18" charset="2"/>
        <a:buChar char=""/>
        <a:defRPr sz="1400" kern="1200">
          <a:solidFill>
            <a:srgbClr val="404040"/>
          </a:solidFill>
          <a:latin typeface="+mn-lt"/>
          <a:ea typeface="+mn-ea"/>
          <a:cs typeface="+mn-cs"/>
        </a:defRPr>
      </a:lvl3pPr>
      <a:lvl4pPr marL="1600200" indent="-228600" algn="l" defTabSz="457200" rtl="0" eaLnBrk="0" fontAlgn="base" hangingPunct="0">
        <a:spcBef>
          <a:spcPts val="1000"/>
        </a:spcBef>
        <a:spcAft>
          <a:spcPct val="0"/>
        </a:spcAft>
        <a:buClr>
          <a:schemeClr val="accent1"/>
        </a:buClr>
        <a:buSzPct val="80000"/>
        <a:buFont typeface="Wingdings 3" panose="05040102010807070707" pitchFamily="18" charset="2"/>
        <a:buChar char=""/>
        <a:defRPr sz="1200" kern="1200">
          <a:solidFill>
            <a:srgbClr val="404040"/>
          </a:solidFill>
          <a:latin typeface="+mn-lt"/>
          <a:ea typeface="+mn-ea"/>
          <a:cs typeface="+mn-cs"/>
        </a:defRPr>
      </a:lvl4pPr>
      <a:lvl5pPr marL="2057400" indent="-228600" algn="l" defTabSz="457200" rtl="0" eaLnBrk="0" fontAlgn="base" hangingPunct="0">
        <a:spcBef>
          <a:spcPts val="1000"/>
        </a:spcBef>
        <a:spcAft>
          <a:spcPct val="0"/>
        </a:spcAft>
        <a:buClr>
          <a:schemeClr val="accent1"/>
        </a:buClr>
        <a:buSzPct val="80000"/>
        <a:buFont typeface="Wingdings 3" panose="05040102010807070707" pitchFamily="18" charset="2"/>
        <a:buChar char=""/>
        <a:defRPr sz="1200" kern="1200">
          <a:solidFill>
            <a:srgbClr val="404040"/>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hyperlink" Target="https://www.vinodbidwaik.com/2021/06/problem-solving-solutions-that-creates.html" TargetMode="External"/><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ctrTitle"/>
          </p:nvPr>
        </p:nvSpPr>
        <p:spPr>
          <a:xfrm>
            <a:off x="1054442" y="3117949"/>
            <a:ext cx="10083115" cy="2983256"/>
          </a:xfrm>
        </p:spPr>
        <p:txBody>
          <a:bodyPr/>
          <a:lstStyle/>
          <a:p>
            <a:pPr eaLnBrk="1" hangingPunct="1"/>
            <a:r>
              <a:rPr lang="en-US" sz="3700" b="1" dirty="0">
                <a:solidFill>
                  <a:schemeClr val="bg1"/>
                </a:solidFill>
              </a:rPr>
              <a:t>Webinar on GST Helpdesk: Navigating Filing of Appeals before GSTAT</a:t>
            </a:r>
            <a:br>
              <a:rPr lang="en-US" sz="3700" b="1" dirty="0">
                <a:solidFill>
                  <a:schemeClr val="bg1"/>
                </a:solidFill>
              </a:rPr>
            </a:br>
            <a:r>
              <a:rPr lang="en-IN" altLang="en-US" sz="3200" dirty="0">
                <a:solidFill>
                  <a:schemeClr val="accent6">
                    <a:lumMod val="20000"/>
                    <a:lumOff val="80000"/>
                  </a:schemeClr>
                </a:solidFill>
              </a:rPr>
              <a:t/>
            </a:r>
            <a:br>
              <a:rPr lang="en-IN" altLang="en-US" sz="3200" dirty="0">
                <a:solidFill>
                  <a:schemeClr val="accent6">
                    <a:lumMod val="20000"/>
                    <a:lumOff val="80000"/>
                  </a:schemeClr>
                </a:solidFill>
              </a:rPr>
            </a:br>
            <a:r>
              <a:rPr lang="en-IN" altLang="en-US" sz="3200" dirty="0">
                <a:solidFill>
                  <a:schemeClr val="accent6">
                    <a:lumMod val="20000"/>
                    <a:lumOff val="80000"/>
                  </a:schemeClr>
                </a:solidFill>
              </a:rPr>
              <a:t>Date: </a:t>
            </a:r>
            <a:r>
              <a:rPr lang="en-IN" altLang="en-US" sz="3200" dirty="0" smtClean="0">
                <a:solidFill>
                  <a:schemeClr val="accent6">
                    <a:lumMod val="20000"/>
                    <a:lumOff val="80000"/>
                  </a:schemeClr>
                </a:solidFill>
              </a:rPr>
              <a:t>14</a:t>
            </a:r>
            <a:r>
              <a:rPr lang="en-IN" altLang="en-US" sz="3200" baseline="30000" dirty="0" smtClean="0">
                <a:solidFill>
                  <a:schemeClr val="accent6">
                    <a:lumMod val="20000"/>
                    <a:lumOff val="80000"/>
                  </a:schemeClr>
                </a:solidFill>
              </a:rPr>
              <a:t>th</a:t>
            </a:r>
            <a:r>
              <a:rPr lang="en-IN" altLang="en-US" sz="3200" dirty="0" smtClean="0">
                <a:solidFill>
                  <a:schemeClr val="accent6">
                    <a:lumMod val="20000"/>
                    <a:lumOff val="80000"/>
                  </a:schemeClr>
                </a:solidFill>
              </a:rPr>
              <a:t> July, 2026             By Adv. (CA) Khyati Luthia</a:t>
            </a:r>
            <a:endParaRPr lang="en-IN" altLang="en-US" sz="3200" dirty="0">
              <a:solidFill>
                <a:schemeClr val="accent6">
                  <a:lumMod val="20000"/>
                  <a:lumOff val="80000"/>
                </a:schemeClr>
              </a:solidFill>
            </a:endParaRPr>
          </a:p>
        </p:txBody>
      </p:sp>
      <p:sp>
        <p:nvSpPr>
          <p:cNvPr id="4" name="Rectangle 3"/>
          <p:cNvSpPr/>
          <p:nvPr/>
        </p:nvSpPr>
        <p:spPr>
          <a:xfrm>
            <a:off x="0" y="6550223"/>
            <a:ext cx="3248133" cy="307777"/>
          </a:xfrm>
          <a:prstGeom prst="rect">
            <a:avLst/>
          </a:prstGeom>
        </p:spPr>
        <p:txBody>
          <a:bodyPr wrap="none">
            <a:spAutoFit/>
          </a:bodyPr>
          <a:lstStyle/>
          <a:p>
            <a:pPr>
              <a:defRPr/>
            </a:pPr>
            <a:r>
              <a:rPr lang="en-IN" sz="1400" dirty="0"/>
              <a:t>© GST &amp; Indirect Taxes Committee, ICAI</a:t>
            </a:r>
          </a:p>
        </p:txBody>
      </p:sp>
      <p:sp>
        <p:nvSpPr>
          <p:cNvPr id="5" name="Subtitle 2">
            <a:extLst>
              <a:ext uri="{FF2B5EF4-FFF2-40B4-BE49-F238E27FC236}">
                <a16:creationId xmlns="" xmlns:a16="http://schemas.microsoft.com/office/drawing/2014/main" id="{EBFDEEB1-51D2-4914-8556-EBD581E02597}"/>
              </a:ext>
            </a:extLst>
          </p:cNvPr>
          <p:cNvSpPr>
            <a:spLocks noGrp="1"/>
          </p:cNvSpPr>
          <p:nvPr>
            <p:ph type="subTitle" idx="1"/>
          </p:nvPr>
        </p:nvSpPr>
        <p:spPr>
          <a:xfrm>
            <a:off x="2221799" y="1103049"/>
            <a:ext cx="8233092" cy="2014900"/>
          </a:xfrm>
        </p:spPr>
        <p:txBody>
          <a:bodyPr rtlCol="0">
            <a:normAutofit fontScale="92500"/>
          </a:bodyPr>
          <a:lstStyle/>
          <a:p>
            <a:pPr algn="ctr" eaLnBrk="1" fontAlgn="auto" hangingPunct="1">
              <a:spcAft>
                <a:spcPts val="0"/>
              </a:spcAft>
              <a:buFont typeface="Wingdings 3" charset="2"/>
              <a:buNone/>
              <a:defRPr/>
            </a:pPr>
            <a:r>
              <a:rPr lang="en-IN" sz="4400" dirty="0">
                <a:solidFill>
                  <a:srgbClr val="FFFF00"/>
                </a:solidFill>
              </a:rPr>
              <a:t>The Institute of Chartered Accountants of India</a:t>
            </a:r>
          </a:p>
          <a:p>
            <a:pPr algn="ctr" eaLnBrk="1" fontAlgn="auto" hangingPunct="1">
              <a:spcAft>
                <a:spcPts val="0"/>
              </a:spcAft>
              <a:defRPr/>
            </a:pPr>
            <a:r>
              <a:rPr lang="en-IN" sz="3500" dirty="0">
                <a:solidFill>
                  <a:srgbClr val="FFFF00"/>
                </a:solidFill>
              </a:rPr>
              <a:t>GST &amp; Indirect Taxes </a:t>
            </a:r>
            <a:r>
              <a:rPr lang="en-IN" sz="3500" dirty="0" smtClean="0">
                <a:solidFill>
                  <a:srgbClr val="FFFF00"/>
                </a:solidFill>
              </a:rPr>
              <a:t>Committee</a:t>
            </a:r>
          </a:p>
        </p:txBody>
      </p:sp>
    </p:spTree>
    <p:extLst>
      <p:ext uri="{BB962C8B-B14F-4D97-AF65-F5344CB8AC3E}">
        <p14:creationId xmlns:p14="http://schemas.microsoft.com/office/powerpoint/2010/main" val="204095861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Selection of Respondent</a:t>
            </a:r>
            <a:endParaRPr lang="en-IN" dirty="0"/>
          </a:p>
        </p:txBody>
      </p:sp>
      <p:sp>
        <p:nvSpPr>
          <p:cNvPr id="4" name="Slide Number Placeholder 3"/>
          <p:cNvSpPr>
            <a:spLocks noGrp="1"/>
          </p:cNvSpPr>
          <p:nvPr>
            <p:ph type="sldNum" sz="quarter" idx="12"/>
          </p:nvPr>
        </p:nvSpPr>
        <p:spPr/>
        <p:txBody>
          <a:bodyPr/>
          <a:lstStyle/>
          <a:p>
            <a:fld id="{2AC1C4F3-0758-4693-96D4-8901426768B0}" type="slidenum">
              <a:rPr lang="en-IN" altLang="en-US" smtClean="0"/>
              <a:pPr/>
              <a:t>10</a:t>
            </a:fld>
            <a:endParaRPr lang="en-IN" altLang="en-US"/>
          </a:p>
        </p:txBody>
      </p:sp>
      <p:pic>
        <p:nvPicPr>
          <p:cNvPr id="3074"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009649" y="1562100"/>
            <a:ext cx="10601325" cy="4097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4953432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Appeal Fees Payment</a:t>
            </a:r>
            <a:endParaRPr lang="en-IN" dirty="0"/>
          </a:p>
        </p:txBody>
      </p:sp>
      <p:sp>
        <p:nvSpPr>
          <p:cNvPr id="3" name="Content Placeholder 2"/>
          <p:cNvSpPr>
            <a:spLocks noGrp="1"/>
          </p:cNvSpPr>
          <p:nvPr>
            <p:ph idx="1"/>
          </p:nvPr>
        </p:nvSpPr>
        <p:spPr/>
        <p:txBody>
          <a:bodyPr/>
          <a:lstStyle/>
          <a:p>
            <a:endParaRPr lang="en-IN"/>
          </a:p>
        </p:txBody>
      </p:sp>
      <p:sp>
        <p:nvSpPr>
          <p:cNvPr id="4" name="Slide Number Placeholder 3"/>
          <p:cNvSpPr>
            <a:spLocks noGrp="1"/>
          </p:cNvSpPr>
          <p:nvPr>
            <p:ph type="sldNum" sz="quarter" idx="12"/>
          </p:nvPr>
        </p:nvSpPr>
        <p:spPr/>
        <p:txBody>
          <a:bodyPr/>
          <a:lstStyle/>
          <a:p>
            <a:fld id="{2AC1C4F3-0758-4693-96D4-8901426768B0}" type="slidenum">
              <a:rPr lang="en-IN" altLang="en-US" smtClean="0"/>
              <a:pPr/>
              <a:t>11</a:t>
            </a:fld>
            <a:endParaRPr lang="en-IN" altLang="en-US"/>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16000" y="2019300"/>
            <a:ext cx="10160000" cy="426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2734823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29203" y="313401"/>
            <a:ext cx="7733593" cy="826700"/>
          </a:xfrm>
        </p:spPr>
        <p:txBody>
          <a:bodyPr/>
          <a:lstStyle/>
          <a:p>
            <a:r>
              <a:rPr lang="en-US" dirty="0" smtClean="0"/>
              <a:t>Appeal Fees Payment</a:t>
            </a:r>
            <a:endParaRPr lang="en-IN" dirty="0"/>
          </a:p>
        </p:txBody>
      </p:sp>
      <p:sp>
        <p:nvSpPr>
          <p:cNvPr id="4" name="Slide Number Placeholder 3"/>
          <p:cNvSpPr>
            <a:spLocks noGrp="1"/>
          </p:cNvSpPr>
          <p:nvPr>
            <p:ph type="sldNum" sz="quarter" idx="12"/>
          </p:nvPr>
        </p:nvSpPr>
        <p:spPr/>
        <p:txBody>
          <a:bodyPr/>
          <a:lstStyle/>
          <a:p>
            <a:fld id="{2AC1C4F3-0758-4693-96D4-8901426768B0}" type="slidenum">
              <a:rPr lang="en-IN" altLang="en-US" smtClean="0"/>
              <a:pPr/>
              <a:t>12</a:t>
            </a:fld>
            <a:endParaRPr lang="en-IN" altLang="en-US"/>
          </a:p>
        </p:txBody>
      </p:sp>
      <p:pic>
        <p:nvPicPr>
          <p:cNvPr id="5" name="Picture 4"/>
          <p:cNvPicPr/>
          <p:nvPr/>
        </p:nvPicPr>
        <p:blipFill>
          <a:blip r:embed="rId2"/>
          <a:stretch>
            <a:fillRect/>
          </a:stretch>
        </p:blipFill>
        <p:spPr>
          <a:xfrm>
            <a:off x="1504949" y="1757362"/>
            <a:ext cx="9553575" cy="4243388"/>
          </a:xfrm>
          <a:prstGeom prst="rect">
            <a:avLst/>
          </a:prstGeom>
        </p:spPr>
      </p:pic>
    </p:spTree>
    <p:extLst>
      <p:ext uri="{BB962C8B-B14F-4D97-AF65-F5344CB8AC3E}">
        <p14:creationId xmlns:p14="http://schemas.microsoft.com/office/powerpoint/2010/main" val="117675713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405063" y="265776"/>
            <a:ext cx="7733593" cy="826700"/>
          </a:xfrm>
        </p:spPr>
        <p:txBody>
          <a:bodyPr/>
          <a:lstStyle/>
          <a:p>
            <a:r>
              <a:rPr lang="en-US" dirty="0" smtClean="0"/>
              <a:t>Applications post Appeal Filing</a:t>
            </a:r>
            <a:endParaRPr lang="en-IN" dirty="0"/>
          </a:p>
        </p:txBody>
      </p:sp>
      <p:sp>
        <p:nvSpPr>
          <p:cNvPr id="3" name="Content Placeholder 2"/>
          <p:cNvSpPr>
            <a:spLocks noGrp="1"/>
          </p:cNvSpPr>
          <p:nvPr>
            <p:ph idx="1"/>
          </p:nvPr>
        </p:nvSpPr>
        <p:spPr/>
        <p:txBody>
          <a:bodyPr/>
          <a:lstStyle/>
          <a:p>
            <a:endParaRPr lang="en-IN"/>
          </a:p>
        </p:txBody>
      </p:sp>
      <p:sp>
        <p:nvSpPr>
          <p:cNvPr id="4" name="Slide Number Placeholder 3"/>
          <p:cNvSpPr>
            <a:spLocks noGrp="1"/>
          </p:cNvSpPr>
          <p:nvPr>
            <p:ph type="sldNum" sz="quarter" idx="12"/>
          </p:nvPr>
        </p:nvSpPr>
        <p:spPr/>
        <p:txBody>
          <a:bodyPr/>
          <a:lstStyle/>
          <a:p>
            <a:fld id="{2AC1C4F3-0758-4693-96D4-8901426768B0}" type="slidenum">
              <a:rPr lang="en-IN" altLang="en-US" smtClean="0"/>
              <a:pPr/>
              <a:t>13</a:t>
            </a:fld>
            <a:endParaRPr lang="en-IN" altLang="en-US"/>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16000" y="1838324"/>
            <a:ext cx="10160000" cy="4092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3030533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86013" y="256251"/>
            <a:ext cx="7733593" cy="826700"/>
          </a:xfrm>
        </p:spPr>
        <p:txBody>
          <a:bodyPr/>
          <a:lstStyle/>
          <a:p>
            <a:r>
              <a:rPr lang="en-US" dirty="0" smtClean="0"/>
              <a:t>GSTAT Appeal – Starter Pack</a:t>
            </a:r>
            <a:endParaRPr lang="en-IN" dirty="0"/>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548432874"/>
              </p:ext>
            </p:extLst>
          </p:nvPr>
        </p:nvGraphicFramePr>
        <p:xfrm>
          <a:off x="1371601" y="1504952"/>
          <a:ext cx="10391775" cy="4514848"/>
        </p:xfrm>
        <a:graphic>
          <a:graphicData uri="http://schemas.openxmlformats.org/drawingml/2006/table">
            <a:tbl>
              <a:tblPr/>
              <a:tblGrid>
                <a:gridCol w="618945"/>
                <a:gridCol w="2801544"/>
                <a:gridCol w="6971286"/>
              </a:tblGrid>
              <a:tr h="155684">
                <a:tc>
                  <a:txBody>
                    <a:bodyPr/>
                    <a:lstStyle/>
                    <a:p>
                      <a:pPr algn="l" fontAlgn="b"/>
                      <a:endParaRPr lang="en-IN" sz="700" b="0" i="0" u="none" strike="noStrike" dirty="0">
                        <a:solidFill>
                          <a:srgbClr val="000000"/>
                        </a:solidFill>
                        <a:effectLst/>
                        <a:latin typeface="Calibri"/>
                      </a:endParaRPr>
                    </a:p>
                  </a:txBody>
                  <a:tcPr marL="4062" marR="4062" marT="4062"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endParaRPr lang="en-IN" sz="700" b="0" i="0" u="none" strike="noStrike">
                        <a:solidFill>
                          <a:srgbClr val="000000"/>
                        </a:solidFill>
                        <a:effectLst/>
                        <a:latin typeface="Calibri"/>
                      </a:endParaRPr>
                    </a:p>
                  </a:txBody>
                  <a:tcPr marL="4062" marR="4062" marT="4062"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endParaRPr lang="en-IN" sz="700" b="0" i="0" u="none" strike="noStrike">
                        <a:solidFill>
                          <a:srgbClr val="000000"/>
                        </a:solidFill>
                        <a:effectLst/>
                        <a:latin typeface="Calibri"/>
                      </a:endParaRPr>
                    </a:p>
                  </a:txBody>
                  <a:tcPr marL="4062" marR="4062" marT="4062" marB="0" anchor="b">
                    <a:lnL>
                      <a:noFill/>
                    </a:lnL>
                    <a:lnR>
                      <a:noFill/>
                    </a:lnR>
                    <a:lnT>
                      <a:noFill/>
                    </a:lnT>
                    <a:lnB w="6350" cap="flat" cmpd="sng" algn="ctr">
                      <a:solidFill>
                        <a:srgbClr val="000000"/>
                      </a:solidFill>
                      <a:prstDash val="solid"/>
                      <a:round/>
                      <a:headEnd type="none" w="med" len="med"/>
                      <a:tailEnd type="none" w="med" len="med"/>
                    </a:lnB>
                  </a:tcPr>
                </a:tc>
              </a:tr>
              <a:tr h="155684">
                <a:tc>
                  <a:txBody>
                    <a:bodyPr/>
                    <a:lstStyle/>
                    <a:p>
                      <a:pPr algn="l" fontAlgn="b"/>
                      <a:r>
                        <a:rPr lang="en-IN" sz="700" b="1" i="0" u="none" strike="noStrike">
                          <a:solidFill>
                            <a:srgbClr val="000000"/>
                          </a:solidFill>
                          <a:effectLst/>
                          <a:latin typeface="Calibri"/>
                        </a:rPr>
                        <a:t>Sr. No. </a:t>
                      </a:r>
                    </a:p>
                  </a:txBody>
                  <a:tcPr marL="4062" marR="4062" marT="406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IN" sz="700" b="1" i="0" u="none" strike="noStrike">
                          <a:solidFill>
                            <a:srgbClr val="000000"/>
                          </a:solidFill>
                          <a:effectLst/>
                          <a:latin typeface="Calibri"/>
                        </a:rPr>
                        <a:t>Name of the Document</a:t>
                      </a:r>
                    </a:p>
                  </a:txBody>
                  <a:tcPr marL="4062" marR="4062" marT="406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IN" sz="700" b="1" i="0" u="none" strike="noStrike">
                          <a:solidFill>
                            <a:srgbClr val="000000"/>
                          </a:solidFill>
                          <a:effectLst/>
                          <a:latin typeface="Calibri"/>
                        </a:rPr>
                        <a:t>Remarks /Instructions </a:t>
                      </a:r>
                    </a:p>
                  </a:txBody>
                  <a:tcPr marL="4062" marR="4062" marT="406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11369">
                <a:tc>
                  <a:txBody>
                    <a:bodyPr/>
                    <a:lstStyle/>
                    <a:p>
                      <a:pPr algn="r" fontAlgn="b"/>
                      <a:r>
                        <a:rPr lang="en-IN" sz="700" b="0" i="0" u="none" strike="noStrike">
                          <a:solidFill>
                            <a:srgbClr val="000000"/>
                          </a:solidFill>
                          <a:effectLst/>
                          <a:latin typeface="Calibri"/>
                        </a:rPr>
                        <a:t>1</a:t>
                      </a:r>
                    </a:p>
                  </a:txBody>
                  <a:tcPr marL="4062" marR="4062" marT="406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IN" sz="700" b="0" i="0" u="none" strike="noStrike">
                          <a:solidFill>
                            <a:srgbClr val="000000"/>
                          </a:solidFill>
                          <a:effectLst/>
                          <a:latin typeface="Calibri"/>
                        </a:rPr>
                        <a:t>FORM APL-05</a:t>
                      </a:r>
                    </a:p>
                  </a:txBody>
                  <a:tcPr marL="4062" marR="4062" marT="406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700" b="0" i="0" u="none" strike="noStrike">
                          <a:solidFill>
                            <a:srgbClr val="000000"/>
                          </a:solidFill>
                          <a:effectLst/>
                          <a:latin typeface="Calibri"/>
                        </a:rPr>
                        <a:t>The Entire Form to be prepared in A4 size Paper and Court Fee to be pasted on the 1st Page. Verification on Last Page of Form to be signed. All pages to be signed/ certified.</a:t>
                      </a:r>
                    </a:p>
                  </a:txBody>
                  <a:tcPr marL="4062" marR="4062" marT="406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5684">
                <a:tc>
                  <a:txBody>
                    <a:bodyPr/>
                    <a:lstStyle/>
                    <a:p>
                      <a:pPr algn="r" fontAlgn="b"/>
                      <a:r>
                        <a:rPr lang="en-IN" sz="700" b="0" i="0" u="none" strike="noStrike">
                          <a:solidFill>
                            <a:srgbClr val="000000"/>
                          </a:solidFill>
                          <a:effectLst/>
                          <a:latin typeface="Calibri"/>
                        </a:rPr>
                        <a:t>2</a:t>
                      </a:r>
                    </a:p>
                  </a:txBody>
                  <a:tcPr marL="4062" marR="4062" marT="406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IN" sz="700" b="0" i="0" u="none" strike="noStrike">
                          <a:solidFill>
                            <a:srgbClr val="000000"/>
                          </a:solidFill>
                          <a:effectLst/>
                          <a:latin typeface="Calibri"/>
                        </a:rPr>
                        <a:t>Statement of Facts</a:t>
                      </a:r>
                    </a:p>
                  </a:txBody>
                  <a:tcPr marL="4062" marR="4062" marT="406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700" b="0" i="0" u="none" strike="noStrike" dirty="0">
                          <a:solidFill>
                            <a:srgbClr val="000000"/>
                          </a:solidFill>
                          <a:effectLst/>
                          <a:latin typeface="Calibri"/>
                        </a:rPr>
                        <a:t>To be prepared on A4 Size Paper and Signature/ certification of client on every page.</a:t>
                      </a:r>
                    </a:p>
                  </a:txBody>
                  <a:tcPr marL="4062" marR="4062" marT="406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11369">
                <a:tc>
                  <a:txBody>
                    <a:bodyPr/>
                    <a:lstStyle/>
                    <a:p>
                      <a:pPr algn="r" fontAlgn="b"/>
                      <a:r>
                        <a:rPr lang="en-IN" sz="700" b="0" i="0" u="none" strike="noStrike">
                          <a:solidFill>
                            <a:srgbClr val="000000"/>
                          </a:solidFill>
                          <a:effectLst/>
                          <a:latin typeface="Calibri"/>
                        </a:rPr>
                        <a:t>3</a:t>
                      </a:r>
                    </a:p>
                  </a:txBody>
                  <a:tcPr marL="4062" marR="4062" marT="406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IN" sz="700" b="0" i="0" u="none" strike="noStrike">
                          <a:solidFill>
                            <a:srgbClr val="000000"/>
                          </a:solidFill>
                          <a:effectLst/>
                          <a:latin typeface="Calibri"/>
                        </a:rPr>
                        <a:t>Grounds of Appeal</a:t>
                      </a:r>
                    </a:p>
                  </a:txBody>
                  <a:tcPr marL="4062" marR="4062" marT="406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700" b="0" i="0" u="none" strike="noStrike">
                          <a:solidFill>
                            <a:srgbClr val="000000"/>
                          </a:solidFill>
                          <a:effectLst/>
                          <a:latin typeface="Calibri"/>
                        </a:rPr>
                        <a:t>To be prepared on A4 Size Paper and Signature/ certification of client on every page. Prayer and Verification to be combined herein.</a:t>
                      </a:r>
                    </a:p>
                  </a:txBody>
                  <a:tcPr marL="4062" marR="4062" marT="406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5684">
                <a:tc>
                  <a:txBody>
                    <a:bodyPr/>
                    <a:lstStyle/>
                    <a:p>
                      <a:pPr algn="r" fontAlgn="b"/>
                      <a:r>
                        <a:rPr lang="en-IN" sz="700" b="0" i="0" u="none" strike="noStrike">
                          <a:solidFill>
                            <a:srgbClr val="000000"/>
                          </a:solidFill>
                          <a:effectLst/>
                          <a:latin typeface="Calibri"/>
                        </a:rPr>
                        <a:t>4</a:t>
                      </a:r>
                    </a:p>
                  </a:txBody>
                  <a:tcPr marL="4062" marR="4062" marT="406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IN" sz="700" b="0" i="0" u="none" strike="noStrike">
                          <a:solidFill>
                            <a:srgbClr val="000000"/>
                          </a:solidFill>
                          <a:effectLst/>
                          <a:latin typeface="Calibri"/>
                        </a:rPr>
                        <a:t>Affidavit</a:t>
                      </a:r>
                    </a:p>
                  </a:txBody>
                  <a:tcPr marL="4062" marR="4062" marT="406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700" b="0" i="0" u="none" strike="noStrike">
                          <a:solidFill>
                            <a:srgbClr val="000000"/>
                          </a:solidFill>
                          <a:effectLst/>
                          <a:latin typeface="Calibri"/>
                        </a:rPr>
                        <a:t>If there is Affidavit, then upload otherwise Verification stands as Affidavit in all other cases.</a:t>
                      </a:r>
                    </a:p>
                  </a:txBody>
                  <a:tcPr marL="4062" marR="4062" marT="406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622739">
                <a:tc>
                  <a:txBody>
                    <a:bodyPr/>
                    <a:lstStyle/>
                    <a:p>
                      <a:pPr algn="r" fontAlgn="b"/>
                      <a:r>
                        <a:rPr lang="en-IN" sz="700" b="0" i="0" u="none" strike="noStrike">
                          <a:solidFill>
                            <a:srgbClr val="000000"/>
                          </a:solidFill>
                          <a:effectLst/>
                          <a:latin typeface="Calibri"/>
                        </a:rPr>
                        <a:t>5</a:t>
                      </a:r>
                    </a:p>
                  </a:txBody>
                  <a:tcPr marL="4062" marR="4062" marT="406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700" b="0" i="0" u="none" strike="noStrike">
                          <a:solidFill>
                            <a:srgbClr val="000000"/>
                          </a:solidFill>
                          <a:effectLst/>
                          <a:latin typeface="Calibri"/>
                        </a:rPr>
                        <a:t>Letter of Authority along with Memorandum of Appearance</a:t>
                      </a:r>
                    </a:p>
                  </a:txBody>
                  <a:tcPr marL="4062" marR="4062" marT="406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700" b="0" i="0" u="none" strike="noStrike">
                          <a:solidFill>
                            <a:srgbClr val="000000"/>
                          </a:solidFill>
                          <a:effectLst/>
                          <a:latin typeface="Calibri"/>
                        </a:rPr>
                        <a:t>To be prepared on A4 Size Paper with either Rs.500/- Stamp paper/ GRAS MAHAKOSH and Signatures of all Parties compulsory on the same.</a:t>
                      </a:r>
                    </a:p>
                  </a:txBody>
                  <a:tcPr marL="4062" marR="4062" marT="406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11369">
                <a:tc>
                  <a:txBody>
                    <a:bodyPr/>
                    <a:lstStyle/>
                    <a:p>
                      <a:pPr algn="r" fontAlgn="b"/>
                      <a:r>
                        <a:rPr lang="en-IN" sz="700" b="0" i="0" u="none" strike="noStrike">
                          <a:solidFill>
                            <a:srgbClr val="000000"/>
                          </a:solidFill>
                          <a:effectLst/>
                          <a:latin typeface="Calibri"/>
                        </a:rPr>
                        <a:t>6</a:t>
                      </a:r>
                    </a:p>
                  </a:txBody>
                  <a:tcPr marL="4062" marR="4062" marT="406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IN" sz="700" b="0" i="0" u="none" strike="noStrike">
                          <a:solidFill>
                            <a:srgbClr val="000000"/>
                          </a:solidFill>
                          <a:effectLst/>
                          <a:latin typeface="Calibri"/>
                        </a:rPr>
                        <a:t>Appeal Filing Fees</a:t>
                      </a:r>
                    </a:p>
                  </a:txBody>
                  <a:tcPr marL="4062" marR="4062" marT="406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700" b="0" i="0" u="none" strike="noStrike" dirty="0">
                          <a:solidFill>
                            <a:srgbClr val="000000"/>
                          </a:solidFill>
                          <a:effectLst/>
                          <a:latin typeface="Calibri"/>
                        </a:rPr>
                        <a:t>Minimum fees of Rs.5000/- and maximum Rs. 25,000/-. Auto-calculated and always round-figure. Either pay online or get payment on BHARATKOSH in Advance.</a:t>
                      </a:r>
                    </a:p>
                  </a:txBody>
                  <a:tcPr marL="4062" marR="4062" marT="406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622739">
                <a:tc>
                  <a:txBody>
                    <a:bodyPr/>
                    <a:lstStyle/>
                    <a:p>
                      <a:pPr algn="r" fontAlgn="b"/>
                      <a:r>
                        <a:rPr lang="en-IN" sz="700" b="0" i="0" u="none" strike="noStrike">
                          <a:solidFill>
                            <a:srgbClr val="000000"/>
                          </a:solidFill>
                          <a:effectLst/>
                          <a:latin typeface="Calibri"/>
                        </a:rPr>
                        <a:t>7</a:t>
                      </a:r>
                    </a:p>
                  </a:txBody>
                  <a:tcPr marL="4062" marR="4062" marT="406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IN" sz="700" b="0" i="0" u="none" strike="noStrike">
                          <a:solidFill>
                            <a:srgbClr val="000000"/>
                          </a:solidFill>
                          <a:effectLst/>
                          <a:latin typeface="Calibri"/>
                        </a:rPr>
                        <a:t>Pre-deposit</a:t>
                      </a:r>
                    </a:p>
                  </a:txBody>
                  <a:tcPr marL="4062" marR="4062" marT="406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700" b="0" i="0" u="none" strike="noStrike">
                          <a:solidFill>
                            <a:srgbClr val="000000"/>
                          </a:solidFill>
                          <a:effectLst/>
                          <a:latin typeface="Calibri"/>
                        </a:rPr>
                        <a:t>Pay the same on GSTN Portal as Payment towards demand. If any order has approrpriation, then enter manual amounts and prepare calculation of pre-deposit. The amount of pre-deposit should not exceed 20% of the Tax/ Penalty demand as the case maybe.</a:t>
                      </a:r>
                    </a:p>
                  </a:txBody>
                  <a:tcPr marL="4062" marR="4062" marT="406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467053">
                <a:tc>
                  <a:txBody>
                    <a:bodyPr/>
                    <a:lstStyle/>
                    <a:p>
                      <a:pPr algn="r" fontAlgn="b"/>
                      <a:r>
                        <a:rPr lang="en-IN" sz="700" b="0" i="0" u="none" strike="noStrike">
                          <a:solidFill>
                            <a:srgbClr val="000000"/>
                          </a:solidFill>
                          <a:effectLst/>
                          <a:latin typeface="Calibri"/>
                        </a:rPr>
                        <a:t>8</a:t>
                      </a:r>
                    </a:p>
                  </a:txBody>
                  <a:tcPr marL="4062" marR="4062" marT="406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IN" sz="700" b="0" i="0" u="none" strike="noStrike">
                          <a:solidFill>
                            <a:srgbClr val="000000"/>
                          </a:solidFill>
                          <a:effectLst/>
                          <a:latin typeface="Calibri"/>
                        </a:rPr>
                        <a:t>Selection of Respondent</a:t>
                      </a:r>
                    </a:p>
                  </a:txBody>
                  <a:tcPr marL="4062" marR="4062" marT="406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700" b="0" i="0" u="none" strike="noStrike">
                          <a:solidFill>
                            <a:srgbClr val="000000"/>
                          </a:solidFill>
                          <a:effectLst/>
                          <a:latin typeface="Calibri"/>
                        </a:rPr>
                        <a:t>As per Rule 33, the respondent is jurisdictional Commissioner, This needs to checked everytime for CENTRE based cases. For All State Orders of Maharashtra, there is only 1 Respondent The Commissioner of State Tax sitting at Mazgaon GST Bhavan</a:t>
                      </a:r>
                    </a:p>
                  </a:txBody>
                  <a:tcPr marL="4062" marR="4062" marT="406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5684">
                <a:tc>
                  <a:txBody>
                    <a:bodyPr/>
                    <a:lstStyle/>
                    <a:p>
                      <a:pPr algn="r" fontAlgn="b"/>
                      <a:r>
                        <a:rPr lang="en-IN" sz="700" b="0" i="0" u="none" strike="noStrike">
                          <a:solidFill>
                            <a:srgbClr val="000000"/>
                          </a:solidFill>
                          <a:effectLst/>
                          <a:latin typeface="Calibri"/>
                        </a:rPr>
                        <a:t>9</a:t>
                      </a:r>
                    </a:p>
                  </a:txBody>
                  <a:tcPr marL="4062" marR="4062" marT="406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IN" sz="700" b="0" i="0" u="none" strike="noStrike">
                          <a:solidFill>
                            <a:srgbClr val="000000"/>
                          </a:solidFill>
                          <a:effectLst/>
                          <a:latin typeface="Calibri"/>
                        </a:rPr>
                        <a:t>Order-in Original / DRC-07</a:t>
                      </a:r>
                    </a:p>
                  </a:txBody>
                  <a:tcPr marL="4062" marR="4062" marT="406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700" b="0" i="0" u="none" strike="noStrike">
                          <a:solidFill>
                            <a:srgbClr val="000000"/>
                          </a:solidFill>
                          <a:effectLst/>
                          <a:latin typeface="Calibri"/>
                        </a:rPr>
                        <a:t>Please paste Court fee on 1st Page and KRL Certification Required on first and last page.</a:t>
                      </a:r>
                    </a:p>
                  </a:txBody>
                  <a:tcPr marL="4062" marR="4062" marT="406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5684">
                <a:tc>
                  <a:txBody>
                    <a:bodyPr/>
                    <a:lstStyle/>
                    <a:p>
                      <a:pPr algn="r" fontAlgn="b"/>
                      <a:r>
                        <a:rPr lang="en-IN" sz="700" b="0" i="0" u="none" strike="noStrike">
                          <a:solidFill>
                            <a:srgbClr val="000000"/>
                          </a:solidFill>
                          <a:effectLst/>
                          <a:latin typeface="Calibri"/>
                        </a:rPr>
                        <a:t>10</a:t>
                      </a:r>
                    </a:p>
                  </a:txBody>
                  <a:tcPr marL="4062" marR="4062" marT="406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IN" sz="700" b="0" i="0" u="none" strike="noStrike">
                          <a:solidFill>
                            <a:srgbClr val="000000"/>
                          </a:solidFill>
                          <a:effectLst/>
                          <a:latin typeface="Calibri"/>
                        </a:rPr>
                        <a:t>Order-in-Appeal/ APL-04</a:t>
                      </a:r>
                    </a:p>
                  </a:txBody>
                  <a:tcPr marL="4062" marR="4062" marT="406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700" b="0" i="0" u="none" strike="noStrike">
                          <a:solidFill>
                            <a:srgbClr val="000000"/>
                          </a:solidFill>
                          <a:effectLst/>
                          <a:latin typeface="Calibri"/>
                        </a:rPr>
                        <a:t>Please paste Court fee on 1st Page and KRL Certification Required on first and last page.</a:t>
                      </a:r>
                    </a:p>
                  </a:txBody>
                  <a:tcPr marL="4062" marR="4062" marT="406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11369">
                <a:tc>
                  <a:txBody>
                    <a:bodyPr/>
                    <a:lstStyle/>
                    <a:p>
                      <a:pPr algn="r" fontAlgn="b"/>
                      <a:r>
                        <a:rPr lang="en-IN" sz="700" b="0" i="0" u="none" strike="noStrike">
                          <a:solidFill>
                            <a:srgbClr val="000000"/>
                          </a:solidFill>
                          <a:effectLst/>
                          <a:latin typeface="Calibri"/>
                        </a:rPr>
                        <a:t>11</a:t>
                      </a:r>
                    </a:p>
                  </a:txBody>
                  <a:tcPr marL="4062" marR="4062" marT="406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IN" sz="700" b="0" i="0" u="none" strike="noStrike">
                          <a:solidFill>
                            <a:srgbClr val="000000"/>
                          </a:solidFill>
                          <a:effectLst/>
                          <a:latin typeface="Calibri"/>
                        </a:rPr>
                        <a:t>APL-05 Re-upload</a:t>
                      </a:r>
                    </a:p>
                  </a:txBody>
                  <a:tcPr marL="4062" marR="4062" marT="406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700" b="0" i="0" u="none" strike="noStrike">
                          <a:solidFill>
                            <a:srgbClr val="000000"/>
                          </a:solidFill>
                          <a:effectLst/>
                          <a:latin typeface="Calibri"/>
                        </a:rPr>
                        <a:t>At the Last Step, you need to take printout of the APL-05 generated on GSTAT Portal and sign it again and re-upload to complete filing.</a:t>
                      </a:r>
                    </a:p>
                  </a:txBody>
                  <a:tcPr marL="4062" marR="4062" marT="406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5684">
                <a:tc>
                  <a:txBody>
                    <a:bodyPr/>
                    <a:lstStyle/>
                    <a:p>
                      <a:pPr algn="r" fontAlgn="b"/>
                      <a:r>
                        <a:rPr lang="en-IN" sz="700" b="0" i="0" u="none" strike="noStrike">
                          <a:solidFill>
                            <a:srgbClr val="000000"/>
                          </a:solidFill>
                          <a:effectLst/>
                          <a:latin typeface="Calibri"/>
                        </a:rPr>
                        <a:t>12</a:t>
                      </a:r>
                    </a:p>
                  </a:txBody>
                  <a:tcPr marL="4062" marR="4062" marT="406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IN" sz="700" b="0" i="0" u="none" strike="noStrike">
                          <a:solidFill>
                            <a:srgbClr val="000000"/>
                          </a:solidFill>
                          <a:effectLst/>
                          <a:latin typeface="Calibri"/>
                        </a:rPr>
                        <a:t>Authorised Representative Selection</a:t>
                      </a:r>
                    </a:p>
                  </a:txBody>
                  <a:tcPr marL="4062" marR="4062" marT="406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700" b="0" i="0" u="none" strike="noStrike" dirty="0" smtClean="0">
                          <a:solidFill>
                            <a:srgbClr val="000000"/>
                          </a:solidFill>
                          <a:effectLst/>
                          <a:latin typeface="Calibri"/>
                        </a:rPr>
                        <a:t>Select</a:t>
                      </a:r>
                      <a:r>
                        <a:rPr lang="en-US" sz="700" b="0" i="0" u="none" strike="noStrike" baseline="0" dirty="0" smtClean="0">
                          <a:solidFill>
                            <a:srgbClr val="000000"/>
                          </a:solidFill>
                          <a:effectLst/>
                          <a:latin typeface="Calibri"/>
                        </a:rPr>
                        <a:t> all Representatives as mentioned in Vakalatnama/ Memorandum of Representation</a:t>
                      </a:r>
                      <a:endParaRPr lang="en-US" sz="700" b="0" i="0" u="none" strike="noStrike" dirty="0">
                        <a:solidFill>
                          <a:srgbClr val="000000"/>
                        </a:solidFill>
                        <a:effectLst/>
                        <a:latin typeface="Calibri"/>
                      </a:endParaRPr>
                    </a:p>
                  </a:txBody>
                  <a:tcPr marL="4062" marR="4062" marT="406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467053">
                <a:tc>
                  <a:txBody>
                    <a:bodyPr/>
                    <a:lstStyle/>
                    <a:p>
                      <a:pPr algn="r" fontAlgn="b"/>
                      <a:r>
                        <a:rPr lang="en-IN" sz="700" b="0" i="0" u="none" strike="noStrike">
                          <a:solidFill>
                            <a:srgbClr val="000000"/>
                          </a:solidFill>
                          <a:effectLst/>
                          <a:latin typeface="Calibri"/>
                        </a:rPr>
                        <a:t>13</a:t>
                      </a:r>
                    </a:p>
                  </a:txBody>
                  <a:tcPr marL="4062" marR="4062" marT="406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IN" sz="700" b="0" i="0" u="none" strike="noStrike">
                          <a:solidFill>
                            <a:srgbClr val="000000"/>
                          </a:solidFill>
                          <a:effectLst/>
                          <a:latin typeface="Calibri"/>
                        </a:rPr>
                        <a:t>Annexures to Appeal</a:t>
                      </a:r>
                    </a:p>
                  </a:txBody>
                  <a:tcPr marL="4062" marR="4062" marT="406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700" b="0" i="0" u="none" strike="noStrike" dirty="0">
                          <a:solidFill>
                            <a:srgbClr val="000000"/>
                          </a:solidFill>
                          <a:effectLst/>
                          <a:latin typeface="Calibri"/>
                        </a:rPr>
                        <a:t>All Serially Numbered and Bookmarked and upload individually with tagging. If any annexure is missing at the time of upload, then a separate excel/word document to be maintained for communication to client.</a:t>
                      </a:r>
                    </a:p>
                  </a:txBody>
                  <a:tcPr marL="4062" marR="4062" marT="406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sp>
        <p:nvSpPr>
          <p:cNvPr id="4" name="Slide Number Placeholder 3"/>
          <p:cNvSpPr>
            <a:spLocks noGrp="1"/>
          </p:cNvSpPr>
          <p:nvPr>
            <p:ph type="sldNum" sz="quarter" idx="12"/>
          </p:nvPr>
        </p:nvSpPr>
        <p:spPr/>
        <p:txBody>
          <a:bodyPr/>
          <a:lstStyle/>
          <a:p>
            <a:fld id="{2AC1C4F3-0758-4693-96D4-8901426768B0}" type="slidenum">
              <a:rPr lang="en-IN" altLang="en-US" smtClean="0"/>
              <a:pPr/>
              <a:t>14</a:t>
            </a:fld>
            <a:endParaRPr lang="en-IN" altLang="en-US"/>
          </a:p>
        </p:txBody>
      </p:sp>
    </p:spTree>
    <p:extLst>
      <p:ext uri="{BB962C8B-B14F-4D97-AF65-F5344CB8AC3E}">
        <p14:creationId xmlns:p14="http://schemas.microsoft.com/office/powerpoint/2010/main" val="271635958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15320" y="551526"/>
            <a:ext cx="8761413" cy="573218"/>
          </a:xfrm>
        </p:spPr>
        <p:txBody>
          <a:bodyPr/>
          <a:lstStyle/>
          <a:p>
            <a:pPr lvl="0"/>
            <a:r>
              <a:rPr lang="en-US" sz="3200" b="1" u="sng" dirty="0">
                <a:solidFill>
                  <a:schemeClr val="bg1"/>
                </a:solidFill>
                <a:latin typeface="Calibri" pitchFamily="34" charset="0"/>
              </a:rPr>
              <a:t>POINTS TO BE KEPT IN MIND WHILE DEALING ADJUDICATION/LITIGATION</a:t>
            </a:r>
            <a:r>
              <a:rPr lang="en-US" b="1" u="sng" dirty="0">
                <a:solidFill>
                  <a:srgbClr val="FF0000"/>
                </a:solidFill>
                <a:latin typeface="Calibri" pitchFamily="34" charset="0"/>
              </a:rPr>
              <a:t/>
            </a:r>
            <a:br>
              <a:rPr lang="en-US" b="1" u="sng" dirty="0">
                <a:solidFill>
                  <a:srgbClr val="FF0000"/>
                </a:solidFill>
                <a:latin typeface="Calibri" pitchFamily="34" charset="0"/>
              </a:rPr>
            </a:br>
            <a:endParaRPr lang="en-IN" dirty="0"/>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3292934344"/>
              </p:ext>
            </p:extLst>
          </p:nvPr>
        </p:nvGraphicFramePr>
        <p:xfrm>
          <a:off x="623392" y="1360300"/>
          <a:ext cx="11041226" cy="4417832"/>
        </p:xfrm>
        <a:graphic>
          <a:graphicData uri="http://schemas.openxmlformats.org/drawingml/2006/table">
            <a:tbl>
              <a:tblPr firstRow="1" bandRow="1">
                <a:tableStyleId>{5C22544A-7EE6-4342-B048-85BDC9FD1C3A}</a:tableStyleId>
              </a:tblPr>
              <a:tblGrid>
                <a:gridCol w="3253221"/>
                <a:gridCol w="7788005"/>
              </a:tblGrid>
              <a:tr h="325982">
                <a:tc>
                  <a:txBody>
                    <a:bodyPr/>
                    <a:lstStyle/>
                    <a:p>
                      <a:r>
                        <a:rPr lang="en-IN" sz="1800" dirty="0"/>
                        <a:t>Particulars</a:t>
                      </a:r>
                    </a:p>
                  </a:txBody>
                  <a:tcPr/>
                </a:tc>
                <a:tc>
                  <a:txBody>
                    <a:bodyPr/>
                    <a:lstStyle/>
                    <a:p>
                      <a:r>
                        <a:rPr lang="en-US" sz="1800" dirty="0"/>
                        <a:t>E</a:t>
                      </a:r>
                      <a:r>
                        <a:rPr lang="en-IN" sz="1800" dirty="0"/>
                        <a:t>xample</a:t>
                      </a:r>
                    </a:p>
                  </a:txBody>
                  <a:tcPr/>
                </a:tc>
              </a:tr>
              <a:tr h="814955">
                <a:tc>
                  <a:txBody>
                    <a:bodyPr/>
                    <a:lstStyle/>
                    <a:p>
                      <a:pPr algn="just"/>
                      <a:r>
                        <a:rPr lang="en-IN" sz="1800" b="1" dirty="0"/>
                        <a:t>Identifying specific allegation made in SCN</a:t>
                      </a:r>
                    </a:p>
                  </a:txBody>
                  <a:tcPr/>
                </a:tc>
                <a:tc>
                  <a:txBody>
                    <a:bodyPr/>
                    <a:lstStyle/>
                    <a:p>
                      <a:r>
                        <a:rPr kumimoji="0" lang="en-US" sz="1800" b="0" kern="1200" dirty="0">
                          <a:solidFill>
                            <a:schemeClr val="dk1"/>
                          </a:solidFill>
                          <a:latin typeface="+mn-lt"/>
                          <a:ea typeface="+mn-ea"/>
                          <a:cs typeface="+mn-cs"/>
                        </a:rPr>
                        <a:t>OIDAR vs. Intermediary</a:t>
                      </a:r>
                      <a:endParaRPr kumimoji="0" lang="en-IN" sz="1800" b="0" kern="1200" dirty="0">
                        <a:solidFill>
                          <a:schemeClr val="dk1"/>
                        </a:solidFill>
                        <a:latin typeface="+mn-lt"/>
                        <a:ea typeface="+mn-ea"/>
                        <a:cs typeface="+mn-cs"/>
                      </a:endParaRPr>
                    </a:p>
                  </a:txBody>
                  <a:tcPr/>
                </a:tc>
              </a:tr>
              <a:tr h="1202258">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800" b="1" kern="1200" dirty="0">
                          <a:solidFill>
                            <a:schemeClr val="dk1"/>
                          </a:solidFill>
                          <a:latin typeface="+mn-lt"/>
                          <a:ea typeface="+mn-ea"/>
                          <a:cs typeface="+mn-cs"/>
                        </a:rPr>
                        <a:t>Legal provisions not sited in REPLY  </a:t>
                      </a:r>
                    </a:p>
                  </a:txBody>
                  <a:tcPr/>
                </a:tc>
                <a:tc>
                  <a:txBody>
                    <a:bodyPr/>
                    <a:lstStyle/>
                    <a:p>
                      <a:pPr algn="just"/>
                      <a:r>
                        <a:rPr kumimoji="0" lang="en-IN" sz="1800" b="0" kern="1200" dirty="0">
                          <a:solidFill>
                            <a:schemeClr val="dk1"/>
                          </a:solidFill>
                          <a:latin typeface="+mn-lt"/>
                          <a:ea typeface="+mn-ea"/>
                          <a:cs typeface="+mn-cs"/>
                        </a:rPr>
                        <a:t>Reply states that ASSESSEE is  GTA and not liable to pay GST without elaborating legal provision and relevant  exemption/ RCM notification. </a:t>
                      </a:r>
                      <a:r>
                        <a:rPr kumimoji="0" lang="en-IN" sz="1800" b="0" kern="1200" dirty="0">
                          <a:solidFill>
                            <a:srgbClr val="FF0000"/>
                          </a:solidFill>
                          <a:latin typeface="+mn-lt"/>
                          <a:ea typeface="+mn-ea"/>
                          <a:cs typeface="+mn-cs"/>
                        </a:rPr>
                        <a:t>Eg GTA service to agriculture produce exempted entry 21 of NOTF. 12/2017</a:t>
                      </a:r>
                      <a:endParaRPr kumimoji="0" lang="en-IN" sz="1800" b="0" kern="1200" dirty="0">
                        <a:solidFill>
                          <a:schemeClr val="dk1"/>
                        </a:solidFill>
                        <a:latin typeface="+mn-lt"/>
                        <a:ea typeface="+mn-ea"/>
                        <a:cs typeface="+mn-cs"/>
                      </a:endParaRPr>
                    </a:p>
                  </a:txBody>
                  <a:tcPr/>
                </a:tc>
              </a:tr>
              <a:tr h="1059442">
                <a:tc>
                  <a:txBody>
                    <a:bodyPr/>
                    <a:lstStyle/>
                    <a:p>
                      <a:pPr algn="just"/>
                      <a:r>
                        <a:rPr kumimoji="0" lang="en-US" sz="1800" b="1" kern="1200" dirty="0">
                          <a:solidFill>
                            <a:schemeClr val="dk1"/>
                          </a:solidFill>
                          <a:latin typeface="+mn-lt"/>
                          <a:ea typeface="+mn-ea"/>
                          <a:cs typeface="+mn-cs"/>
                        </a:rPr>
                        <a:t>Identify technical errors while replying to SCN </a:t>
                      </a:r>
                      <a:endParaRPr kumimoji="0" lang="en-IN" sz="1800" b="1" kern="1200" dirty="0">
                        <a:solidFill>
                          <a:schemeClr val="dk1"/>
                        </a:solidFill>
                        <a:latin typeface="+mn-lt"/>
                        <a:ea typeface="+mn-ea"/>
                        <a:cs typeface="+mn-cs"/>
                      </a:endParaRPr>
                    </a:p>
                  </a:txBody>
                  <a:tcPr/>
                </a:tc>
                <a:tc>
                  <a:txBody>
                    <a:bodyPr/>
                    <a:lstStyle/>
                    <a:p>
                      <a:pPr algn="just"/>
                      <a:r>
                        <a:rPr kumimoji="0" lang="en-US" sz="1800" b="0" kern="1200" dirty="0">
                          <a:solidFill>
                            <a:schemeClr val="dk1"/>
                          </a:solidFill>
                          <a:latin typeface="+mn-lt"/>
                          <a:ea typeface="+mn-ea"/>
                          <a:cs typeface="+mn-cs"/>
                        </a:rPr>
                        <a:t>SCN issued to specific GSTN only when multiple registration in same state. No need to deal with transactions of other GSTN  of same state. Similarly restrict reply to period of SCN</a:t>
                      </a:r>
                      <a:endParaRPr kumimoji="0" lang="en-IN" sz="1800" b="0" kern="1200" dirty="0">
                        <a:solidFill>
                          <a:schemeClr val="dk1"/>
                        </a:solidFill>
                        <a:latin typeface="+mn-lt"/>
                        <a:ea typeface="+mn-ea"/>
                        <a:cs typeface="+mn-cs"/>
                      </a:endParaRPr>
                    </a:p>
                  </a:txBody>
                  <a:tcPr/>
                </a:tc>
              </a:tr>
              <a:tr h="975417">
                <a:tc>
                  <a:txBody>
                    <a:bodyPr/>
                    <a:lstStyle/>
                    <a:p>
                      <a:pPr algn="just"/>
                      <a:r>
                        <a:rPr kumimoji="0" lang="en-US" sz="1800" b="1" kern="1200" dirty="0">
                          <a:solidFill>
                            <a:schemeClr val="dk1"/>
                          </a:solidFill>
                          <a:latin typeface="+mn-lt"/>
                          <a:ea typeface="+mn-ea"/>
                          <a:cs typeface="+mn-cs"/>
                        </a:rPr>
                        <a:t>Documentary evidence in support of contentions</a:t>
                      </a:r>
                      <a:endParaRPr kumimoji="0" lang="en-IN" sz="1800" b="1" kern="1200" dirty="0">
                        <a:solidFill>
                          <a:schemeClr val="dk1"/>
                        </a:solidFill>
                        <a:latin typeface="+mn-lt"/>
                        <a:ea typeface="+mn-ea"/>
                        <a:cs typeface="+mn-cs"/>
                      </a:endParaRPr>
                    </a:p>
                  </a:txBody>
                  <a:tcPr/>
                </a:tc>
                <a:tc>
                  <a:txBody>
                    <a:bodyPr/>
                    <a:lstStyle/>
                    <a:p>
                      <a:r>
                        <a:rPr lang="en-IN" sz="1800" dirty="0"/>
                        <a:t>e.g. Manpower Supply Agreement, works contract related tenders, work orders etc.</a:t>
                      </a:r>
                    </a:p>
                  </a:txBody>
                  <a:tcPr/>
                </a:tc>
              </a:tr>
            </a:tbl>
          </a:graphicData>
        </a:graphic>
      </p:graphicFrame>
      <p:sp>
        <p:nvSpPr>
          <p:cNvPr id="4" name="Date Placeholder 3"/>
          <p:cNvSpPr>
            <a:spLocks noGrp="1"/>
          </p:cNvSpPr>
          <p:nvPr>
            <p:ph type="dt" sz="half" idx="10"/>
          </p:nvPr>
        </p:nvSpPr>
        <p:spPr/>
        <p:txBody>
          <a:bodyPr/>
          <a:lstStyle/>
          <a:p>
            <a:r>
              <a:rPr lang="en-US" smtClean="0"/>
              <a:t>23rd May, 2026</a:t>
            </a:r>
            <a:endParaRPr lang="en-US" dirty="0"/>
          </a:p>
        </p:txBody>
      </p:sp>
      <p:sp>
        <p:nvSpPr>
          <p:cNvPr id="5" name="Footer Placeholder 4"/>
          <p:cNvSpPr>
            <a:spLocks noGrp="1"/>
          </p:cNvSpPr>
          <p:nvPr>
            <p:ph type="ftr" sz="quarter" idx="11"/>
          </p:nvPr>
        </p:nvSpPr>
        <p:spPr/>
        <p:txBody>
          <a:bodyPr/>
          <a:lstStyle/>
          <a:p>
            <a:r>
              <a:rPr lang="en-US" smtClean="0">
                <a:solidFill>
                  <a:srgbClr val="0E5580">
                    <a:lumMod val="75000"/>
                  </a:srgbClr>
                </a:solidFill>
              </a:rPr>
              <a:t>Adv.(CA) Khyati Luthia</a:t>
            </a:r>
            <a:endParaRPr lang="en-US" dirty="0">
              <a:solidFill>
                <a:srgbClr val="0E5580">
                  <a:lumMod val="75000"/>
                </a:srgbClr>
              </a:solidFill>
            </a:endParaRPr>
          </a:p>
        </p:txBody>
      </p:sp>
      <p:sp>
        <p:nvSpPr>
          <p:cNvPr id="6" name="Slide Number Placeholder 5"/>
          <p:cNvSpPr>
            <a:spLocks noGrp="1"/>
          </p:cNvSpPr>
          <p:nvPr>
            <p:ph type="sldNum" sz="quarter" idx="12"/>
          </p:nvPr>
        </p:nvSpPr>
        <p:spPr/>
        <p:txBody>
          <a:bodyPr/>
          <a:lstStyle/>
          <a:p>
            <a:fld id="{B5CEABB6-07DC-46E8-9B57-56EC44A396E5}" type="slidenum">
              <a:rPr lang="en-US" smtClean="0"/>
              <a:pPr/>
              <a:t>15</a:t>
            </a:fld>
            <a:endParaRPr lang="en-US" dirty="0"/>
          </a:p>
        </p:txBody>
      </p:sp>
    </p:spTree>
    <p:extLst>
      <p:ext uri="{BB962C8B-B14F-4D97-AF65-F5344CB8AC3E}">
        <p14:creationId xmlns:p14="http://schemas.microsoft.com/office/powerpoint/2010/main" val="135924461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91478" y="260648"/>
            <a:ext cx="8761413" cy="826700"/>
          </a:xfrm>
        </p:spPr>
        <p:txBody>
          <a:bodyPr/>
          <a:lstStyle/>
          <a:p>
            <a:r>
              <a:rPr lang="en-US" sz="2800" b="1" u="sng" dirty="0">
                <a:solidFill>
                  <a:schemeClr val="bg1"/>
                </a:solidFill>
                <a:latin typeface="Calibri" pitchFamily="34" charset="0"/>
              </a:rPr>
              <a:t>POINTS TO BE KEPT IN MIND WHILE DEALING ADJUDICATION/LITIGATION</a:t>
            </a:r>
            <a:endParaRPr lang="en-IN" sz="2800" dirty="0"/>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3404788502"/>
              </p:ext>
            </p:extLst>
          </p:nvPr>
        </p:nvGraphicFramePr>
        <p:xfrm>
          <a:off x="719403" y="1556793"/>
          <a:ext cx="10849208" cy="4242662"/>
        </p:xfrm>
        <a:graphic>
          <a:graphicData uri="http://schemas.openxmlformats.org/drawingml/2006/table">
            <a:tbl>
              <a:tblPr firstRow="1" bandRow="1">
                <a:tableStyleId>{5C22544A-7EE6-4342-B048-85BDC9FD1C3A}</a:tableStyleId>
              </a:tblPr>
              <a:tblGrid>
                <a:gridCol w="5424604"/>
                <a:gridCol w="5424604"/>
              </a:tblGrid>
              <a:tr h="340787">
                <a:tc>
                  <a:txBody>
                    <a:bodyPr/>
                    <a:lstStyle/>
                    <a:p>
                      <a:r>
                        <a:rPr lang="en-IN" sz="1800" dirty="0"/>
                        <a:t>Particulars</a:t>
                      </a:r>
                    </a:p>
                  </a:txBody>
                  <a:tcPr/>
                </a:tc>
                <a:tc>
                  <a:txBody>
                    <a:bodyPr/>
                    <a:lstStyle/>
                    <a:p>
                      <a:r>
                        <a:rPr lang="en-IN" sz="1800" dirty="0"/>
                        <a:t>Remark</a:t>
                      </a:r>
                    </a:p>
                  </a:txBody>
                  <a:tcPr/>
                </a:tc>
              </a:tr>
              <a:tr h="1885686">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800" b="1" dirty="0">
                          <a:latin typeface="Calibri" pitchFamily="34" charset="0"/>
                        </a:rPr>
                        <a:t> Detailed write up  as against brief reply </a:t>
                      </a:r>
                    </a:p>
                  </a:txBody>
                  <a:tcPr/>
                </a:tc>
                <a:tc>
                  <a:txBody>
                    <a:bodyPr/>
                    <a:lstStyle/>
                    <a:p>
                      <a:pPr marL="342900" indent="-342900">
                        <a:buFont typeface="Arial" panose="020B0604020202020204" pitchFamily="34" charset="0"/>
                        <a:buChar char="•"/>
                      </a:pPr>
                      <a:r>
                        <a:rPr kumimoji="0" lang="en-IN" sz="1800" b="0" kern="1200" dirty="0">
                          <a:solidFill>
                            <a:schemeClr val="dk1"/>
                          </a:solidFill>
                          <a:latin typeface="+mn-lt"/>
                          <a:ea typeface="+mn-ea"/>
                          <a:cs typeface="+mn-cs"/>
                        </a:rPr>
                        <a:t>Nature of business</a:t>
                      </a:r>
                    </a:p>
                    <a:p>
                      <a:pPr marL="342900" indent="-342900">
                        <a:buFont typeface="Arial" panose="020B0604020202020204" pitchFamily="34" charset="0"/>
                        <a:buChar char="•"/>
                      </a:pPr>
                      <a:r>
                        <a:rPr kumimoji="0" lang="en-IN" sz="1800" b="0" kern="1200" dirty="0">
                          <a:solidFill>
                            <a:schemeClr val="dk1"/>
                          </a:solidFill>
                          <a:latin typeface="+mn-lt"/>
                          <a:ea typeface="+mn-ea"/>
                          <a:cs typeface="+mn-cs"/>
                        </a:rPr>
                        <a:t>Place of business</a:t>
                      </a:r>
                    </a:p>
                    <a:p>
                      <a:pPr marL="342900" indent="-342900">
                        <a:buFont typeface="Arial" panose="020B0604020202020204" pitchFamily="34" charset="0"/>
                        <a:buChar char="•"/>
                      </a:pPr>
                      <a:r>
                        <a:rPr kumimoji="0" lang="en-IN" sz="1800" b="0" kern="1200" dirty="0">
                          <a:solidFill>
                            <a:schemeClr val="dk1"/>
                          </a:solidFill>
                          <a:latin typeface="+mn-lt"/>
                          <a:ea typeface="+mn-ea"/>
                          <a:cs typeface="+mn-cs"/>
                        </a:rPr>
                        <a:t>Sequence of event related to litigation</a:t>
                      </a:r>
                    </a:p>
                    <a:p>
                      <a:pPr marL="342900" indent="-342900">
                        <a:buFont typeface="Arial" panose="020B0604020202020204" pitchFamily="34" charset="0"/>
                        <a:buChar char="•"/>
                      </a:pPr>
                      <a:r>
                        <a:rPr kumimoji="0" lang="en-IN" sz="1800" b="0" kern="1200" dirty="0">
                          <a:solidFill>
                            <a:schemeClr val="dk1"/>
                          </a:solidFill>
                          <a:latin typeface="+mn-lt"/>
                          <a:ea typeface="+mn-ea"/>
                          <a:cs typeface="+mn-cs"/>
                        </a:rPr>
                        <a:t>Certified copy of evidence</a:t>
                      </a:r>
                    </a:p>
                    <a:p>
                      <a:pPr marL="342900" indent="-342900">
                        <a:buFont typeface="Arial" panose="020B0604020202020204" pitchFamily="34" charset="0"/>
                        <a:buChar char="•"/>
                      </a:pPr>
                      <a:r>
                        <a:rPr kumimoji="0" lang="en-IN" sz="1800" b="0" kern="1200" dirty="0">
                          <a:solidFill>
                            <a:schemeClr val="dk1"/>
                          </a:solidFill>
                          <a:latin typeface="+mn-lt"/>
                          <a:ea typeface="+mn-ea"/>
                          <a:cs typeface="+mn-cs"/>
                        </a:rPr>
                        <a:t>Nature of transactions</a:t>
                      </a:r>
                    </a:p>
                    <a:p>
                      <a:pPr marL="342900" indent="-342900">
                        <a:buFont typeface="Arial" panose="020B0604020202020204" pitchFamily="34" charset="0"/>
                        <a:buChar char="•"/>
                      </a:pPr>
                      <a:r>
                        <a:rPr kumimoji="0" lang="en-IN" sz="1800" b="0" kern="1200" dirty="0">
                          <a:solidFill>
                            <a:schemeClr val="dk1"/>
                          </a:solidFill>
                          <a:latin typeface="+mn-lt"/>
                          <a:ea typeface="+mn-ea"/>
                          <a:cs typeface="+mn-cs"/>
                        </a:rPr>
                        <a:t>Legal provisions</a:t>
                      </a:r>
                    </a:p>
                    <a:p>
                      <a:pPr marL="342900" indent="-342900">
                        <a:buFont typeface="Arial" panose="020B0604020202020204" pitchFamily="34" charset="0"/>
                        <a:buChar char="•"/>
                      </a:pPr>
                      <a:r>
                        <a:rPr kumimoji="0" lang="en-IN" sz="1800" b="0" kern="1200" dirty="0">
                          <a:solidFill>
                            <a:schemeClr val="dk1"/>
                          </a:solidFill>
                          <a:latin typeface="+mn-lt"/>
                          <a:ea typeface="+mn-ea"/>
                          <a:cs typeface="+mn-cs"/>
                        </a:rPr>
                        <a:t>Case laws, circular, notifications</a:t>
                      </a:r>
                    </a:p>
                  </a:txBody>
                  <a:tcPr/>
                </a:tc>
              </a:tr>
              <a:tr h="749731">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800" b="1" dirty="0">
                          <a:latin typeface="Calibri" pitchFamily="34" charset="0"/>
                        </a:rPr>
                        <a:t>Communications in writing duly  acknowledged (stamped by officer)</a:t>
                      </a:r>
                      <a:endParaRPr kumimoji="0" lang="en-IN" sz="1800" b="1" kern="1200" dirty="0">
                        <a:solidFill>
                          <a:schemeClr val="dk1"/>
                        </a:solidFill>
                        <a:latin typeface="+mn-lt"/>
                        <a:ea typeface="+mn-ea"/>
                        <a:cs typeface="+mn-cs"/>
                      </a:endParaRPr>
                    </a:p>
                  </a:txBody>
                  <a:tcPr/>
                </a:tc>
                <a:tc>
                  <a:txBody>
                    <a:bodyPr/>
                    <a:lstStyle/>
                    <a:p>
                      <a:pPr algn="just"/>
                      <a:r>
                        <a:rPr kumimoji="0" lang="en-US" sz="1800" b="0" kern="1200" dirty="0">
                          <a:solidFill>
                            <a:schemeClr val="dk1"/>
                          </a:solidFill>
                          <a:latin typeface="+mn-lt"/>
                          <a:ea typeface="+mn-ea"/>
                          <a:cs typeface="+mn-cs"/>
                        </a:rPr>
                        <a:t>Always insist for acknowledgment in response to submission of reply &amp; supporting documents</a:t>
                      </a:r>
                      <a:endParaRPr kumimoji="0" lang="en-IN" sz="1800" b="0" kern="1200" dirty="0">
                        <a:solidFill>
                          <a:schemeClr val="dk1"/>
                        </a:solidFill>
                        <a:latin typeface="+mn-lt"/>
                        <a:ea typeface="+mn-ea"/>
                        <a:cs typeface="+mn-cs"/>
                      </a:endParaRPr>
                    </a:p>
                  </a:txBody>
                  <a:tcPr/>
                </a:tc>
              </a:tr>
              <a:tr h="749731">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800" b="1" dirty="0">
                          <a:latin typeface="Calibri" pitchFamily="34" charset="0"/>
                        </a:rPr>
                        <a:t>Date of communication of notice/Order</a:t>
                      </a:r>
                    </a:p>
                    <a:p>
                      <a:pPr marL="0" marR="0" lvl="0" indent="0" algn="just" defTabSz="914400" rtl="0" eaLnBrk="1" fontAlgn="auto" latinLnBrk="0" hangingPunct="1">
                        <a:lnSpc>
                          <a:spcPct val="100000"/>
                        </a:lnSpc>
                        <a:spcBef>
                          <a:spcPts val="0"/>
                        </a:spcBef>
                        <a:spcAft>
                          <a:spcPts val="0"/>
                        </a:spcAft>
                        <a:buClrTx/>
                        <a:buSzTx/>
                        <a:buFontTx/>
                        <a:buNone/>
                        <a:tabLst/>
                        <a:defRPr/>
                      </a:pPr>
                      <a:r>
                        <a:rPr lang="en-US" sz="1800" b="1" dirty="0">
                          <a:latin typeface="Calibri" pitchFamily="34" charset="0"/>
                        </a:rPr>
                        <a:t> </a:t>
                      </a:r>
                      <a:endParaRPr kumimoji="0" lang="en-IN" sz="1800" b="1" kern="1200" dirty="0">
                        <a:solidFill>
                          <a:schemeClr val="dk1"/>
                        </a:solidFill>
                        <a:latin typeface="+mn-lt"/>
                        <a:ea typeface="+mn-ea"/>
                        <a:cs typeface="+mn-cs"/>
                      </a:endParaRPr>
                    </a:p>
                  </a:txBody>
                  <a:tcPr/>
                </a:tc>
                <a:tc>
                  <a:txBody>
                    <a:bodyPr/>
                    <a:lstStyle/>
                    <a:p>
                      <a:r>
                        <a:rPr lang="en-US" sz="1800" dirty="0"/>
                        <a:t>To preserve the Postal Cover/ screenshots of the dates of receipt of notices.</a:t>
                      </a:r>
                      <a:endParaRPr lang="en-IN" sz="1800" dirty="0"/>
                    </a:p>
                  </a:txBody>
                  <a:tcPr/>
                </a:tc>
              </a:tr>
              <a:tr h="0">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800" b="1" kern="1200" dirty="0">
                          <a:solidFill>
                            <a:schemeClr val="dk1"/>
                          </a:solidFill>
                          <a:latin typeface="Calibri" pitchFamily="34" charset="0"/>
                          <a:ea typeface="+mn-ea"/>
                          <a:cs typeface="+mn-cs"/>
                        </a:rPr>
                        <a:t>Verify DIN of documents like OIO/ OIA</a:t>
                      </a:r>
                    </a:p>
                  </a:txBody>
                  <a:tcPr/>
                </a:tc>
                <a:tc>
                  <a:txBody>
                    <a:bodyPr/>
                    <a:lstStyle/>
                    <a:p>
                      <a:endParaRPr lang="en-IN" sz="1800" dirty="0"/>
                    </a:p>
                  </a:txBody>
                  <a:tcPr/>
                </a:tc>
              </a:tr>
            </a:tbl>
          </a:graphicData>
        </a:graphic>
      </p:graphicFrame>
      <p:sp>
        <p:nvSpPr>
          <p:cNvPr id="4" name="Date Placeholder 3"/>
          <p:cNvSpPr>
            <a:spLocks noGrp="1"/>
          </p:cNvSpPr>
          <p:nvPr>
            <p:ph type="dt" sz="half" idx="10"/>
          </p:nvPr>
        </p:nvSpPr>
        <p:spPr/>
        <p:txBody>
          <a:bodyPr/>
          <a:lstStyle/>
          <a:p>
            <a:r>
              <a:rPr lang="en-US" smtClean="0"/>
              <a:t>23rd May, 2026</a:t>
            </a:r>
            <a:endParaRPr lang="en-US" dirty="0"/>
          </a:p>
        </p:txBody>
      </p:sp>
      <p:sp>
        <p:nvSpPr>
          <p:cNvPr id="5" name="Footer Placeholder 4"/>
          <p:cNvSpPr>
            <a:spLocks noGrp="1"/>
          </p:cNvSpPr>
          <p:nvPr>
            <p:ph type="ftr" sz="quarter" idx="11"/>
          </p:nvPr>
        </p:nvSpPr>
        <p:spPr/>
        <p:txBody>
          <a:bodyPr/>
          <a:lstStyle/>
          <a:p>
            <a:r>
              <a:rPr lang="en-US" smtClean="0">
                <a:solidFill>
                  <a:srgbClr val="0E5580">
                    <a:lumMod val="75000"/>
                  </a:srgbClr>
                </a:solidFill>
              </a:rPr>
              <a:t>Adv.(CA) Khyati Luthia</a:t>
            </a:r>
            <a:endParaRPr lang="en-US" dirty="0">
              <a:solidFill>
                <a:srgbClr val="0E5580">
                  <a:lumMod val="75000"/>
                </a:srgbClr>
              </a:solidFill>
            </a:endParaRPr>
          </a:p>
        </p:txBody>
      </p:sp>
      <p:sp>
        <p:nvSpPr>
          <p:cNvPr id="6" name="Slide Number Placeholder 5"/>
          <p:cNvSpPr>
            <a:spLocks noGrp="1"/>
          </p:cNvSpPr>
          <p:nvPr>
            <p:ph type="sldNum" sz="quarter" idx="12"/>
          </p:nvPr>
        </p:nvSpPr>
        <p:spPr/>
        <p:txBody>
          <a:bodyPr/>
          <a:lstStyle/>
          <a:p>
            <a:fld id="{B5CEABB6-07DC-46E8-9B57-56EC44A396E5}" type="slidenum">
              <a:rPr lang="en-US" smtClean="0"/>
              <a:pPr/>
              <a:t>16</a:t>
            </a:fld>
            <a:endParaRPr lang="en-US" dirty="0"/>
          </a:p>
        </p:txBody>
      </p:sp>
    </p:spTree>
    <p:extLst>
      <p:ext uri="{BB962C8B-B14F-4D97-AF65-F5344CB8AC3E}">
        <p14:creationId xmlns:p14="http://schemas.microsoft.com/office/powerpoint/2010/main" val="348553368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15320" y="551526"/>
            <a:ext cx="8761413" cy="645226"/>
          </a:xfrm>
        </p:spPr>
        <p:txBody>
          <a:bodyPr/>
          <a:lstStyle/>
          <a:p>
            <a:r>
              <a:rPr lang="en-US" b="1" u="sng" dirty="0">
                <a:solidFill>
                  <a:schemeClr val="bg1"/>
                </a:solidFill>
                <a:latin typeface="Calibri" pitchFamily="34" charset="0"/>
                <a:cs typeface="Arial" charset="0"/>
              </a:rPr>
              <a:t>DO AND DON’T  - GST LITIGATION</a:t>
            </a:r>
            <a:r>
              <a:rPr lang="en-US" b="1" u="sng" dirty="0">
                <a:solidFill>
                  <a:srgbClr val="FF0000"/>
                </a:solidFill>
                <a:latin typeface="Calibri" pitchFamily="34" charset="0"/>
                <a:cs typeface="Arial" charset="0"/>
              </a:rPr>
              <a:t/>
            </a:r>
            <a:br>
              <a:rPr lang="en-US" b="1" u="sng" dirty="0">
                <a:solidFill>
                  <a:srgbClr val="FF0000"/>
                </a:solidFill>
                <a:latin typeface="Calibri" pitchFamily="34" charset="0"/>
                <a:cs typeface="Arial" charset="0"/>
              </a:rPr>
            </a:br>
            <a:endParaRPr lang="en-IN" dirty="0"/>
          </a:p>
        </p:txBody>
      </p:sp>
      <p:sp>
        <p:nvSpPr>
          <p:cNvPr id="3" name="Content Placeholder 2"/>
          <p:cNvSpPr>
            <a:spLocks noGrp="1"/>
          </p:cNvSpPr>
          <p:nvPr>
            <p:ph idx="1"/>
          </p:nvPr>
        </p:nvSpPr>
        <p:spPr>
          <a:xfrm>
            <a:off x="623392" y="1484784"/>
            <a:ext cx="10945216" cy="4174654"/>
          </a:xfrm>
        </p:spPr>
        <p:txBody>
          <a:bodyPr/>
          <a:lstStyle/>
          <a:p>
            <a:pPr>
              <a:spcBef>
                <a:spcPct val="0"/>
              </a:spcBef>
              <a:buNone/>
            </a:pPr>
            <a:endParaRPr lang="en-US" b="1" u="sng" dirty="0">
              <a:solidFill>
                <a:srgbClr val="FF0000"/>
              </a:solidFill>
              <a:latin typeface="Calibri" pitchFamily="34" charset="0"/>
              <a:cs typeface="Arial" charset="0"/>
            </a:endParaRPr>
          </a:p>
          <a:p>
            <a:pPr algn="just"/>
            <a:r>
              <a:rPr lang="en-IN" dirty="0"/>
              <a:t>Always file Adjournment letter in case you are unable to appear for PH on schedule date. </a:t>
            </a:r>
          </a:p>
          <a:p>
            <a:pPr algn="just"/>
            <a:r>
              <a:rPr lang="en-IN" dirty="0"/>
              <a:t>File adjournment letter on GST portal as well physical copy/by email  to PROPER OFFICER</a:t>
            </a:r>
            <a:r>
              <a:rPr lang="en-IN" dirty="0" smtClean="0"/>
              <a:t>.</a:t>
            </a:r>
            <a:endParaRPr lang="en-IN" dirty="0"/>
          </a:p>
          <a:p>
            <a:pPr algn="just"/>
            <a:r>
              <a:rPr lang="en-IN" dirty="0"/>
              <a:t>Ledger &amp; Financial Statements to be submitted duly certified by AUDITOR/ CA</a:t>
            </a:r>
            <a:r>
              <a:rPr lang="en-IN" dirty="0" smtClean="0"/>
              <a:t>.</a:t>
            </a:r>
            <a:endParaRPr lang="en-IN" dirty="0"/>
          </a:p>
          <a:p>
            <a:pPr algn="just"/>
            <a:r>
              <a:rPr lang="en-IN" dirty="0"/>
              <a:t>CA Certificate should bear UDIN</a:t>
            </a:r>
            <a:r>
              <a:rPr lang="en-IN" dirty="0" smtClean="0"/>
              <a:t>.</a:t>
            </a:r>
            <a:endParaRPr lang="en-IN" dirty="0"/>
          </a:p>
          <a:p>
            <a:pPr algn="just"/>
            <a:r>
              <a:rPr lang="en-IN" dirty="0"/>
              <a:t>Other documents such as invoice etc. to be self </a:t>
            </a:r>
            <a:r>
              <a:rPr lang="en-IN" dirty="0" smtClean="0"/>
              <a:t>certified</a:t>
            </a:r>
            <a:endParaRPr lang="en-IN" dirty="0">
              <a:solidFill>
                <a:srgbClr val="FF0000"/>
              </a:solidFill>
            </a:endParaRPr>
          </a:p>
          <a:p>
            <a:pPr algn="just"/>
            <a:r>
              <a:rPr lang="en-IN" dirty="0">
                <a:solidFill>
                  <a:srgbClr val="FF0000"/>
                </a:solidFill>
              </a:rPr>
              <a:t>Can Proper office ask for additional details/document at time of personal hearing for deciding the appeal?</a:t>
            </a:r>
          </a:p>
          <a:p>
            <a:endParaRPr lang="en-IN" dirty="0"/>
          </a:p>
        </p:txBody>
      </p:sp>
      <p:sp>
        <p:nvSpPr>
          <p:cNvPr id="4" name="Date Placeholder 3"/>
          <p:cNvSpPr>
            <a:spLocks noGrp="1"/>
          </p:cNvSpPr>
          <p:nvPr>
            <p:ph type="dt" sz="half" idx="10"/>
          </p:nvPr>
        </p:nvSpPr>
        <p:spPr/>
        <p:txBody>
          <a:bodyPr/>
          <a:lstStyle/>
          <a:p>
            <a:r>
              <a:rPr lang="en-US" smtClean="0"/>
              <a:t>23rd May, 2026</a:t>
            </a:r>
            <a:endParaRPr lang="en-US" dirty="0"/>
          </a:p>
        </p:txBody>
      </p:sp>
      <p:sp>
        <p:nvSpPr>
          <p:cNvPr id="5" name="Footer Placeholder 4"/>
          <p:cNvSpPr>
            <a:spLocks noGrp="1"/>
          </p:cNvSpPr>
          <p:nvPr>
            <p:ph type="ftr" sz="quarter" idx="11"/>
          </p:nvPr>
        </p:nvSpPr>
        <p:spPr/>
        <p:txBody>
          <a:bodyPr/>
          <a:lstStyle/>
          <a:p>
            <a:r>
              <a:rPr lang="en-US" smtClean="0">
                <a:solidFill>
                  <a:srgbClr val="0E5580">
                    <a:lumMod val="75000"/>
                  </a:srgbClr>
                </a:solidFill>
              </a:rPr>
              <a:t>Adv.(CA) Khyati Luthia</a:t>
            </a:r>
            <a:endParaRPr lang="en-US" dirty="0">
              <a:solidFill>
                <a:srgbClr val="0E5580">
                  <a:lumMod val="75000"/>
                </a:srgbClr>
              </a:solidFill>
            </a:endParaRPr>
          </a:p>
        </p:txBody>
      </p:sp>
      <p:sp>
        <p:nvSpPr>
          <p:cNvPr id="6" name="Slide Number Placeholder 5"/>
          <p:cNvSpPr>
            <a:spLocks noGrp="1"/>
          </p:cNvSpPr>
          <p:nvPr>
            <p:ph type="sldNum" sz="quarter" idx="12"/>
          </p:nvPr>
        </p:nvSpPr>
        <p:spPr/>
        <p:txBody>
          <a:bodyPr/>
          <a:lstStyle/>
          <a:p>
            <a:fld id="{B5CEABB6-07DC-46E8-9B57-56EC44A396E5}" type="slidenum">
              <a:rPr lang="en-US" smtClean="0"/>
              <a:pPr/>
              <a:t>17</a:t>
            </a:fld>
            <a:endParaRPr lang="en-US" dirty="0"/>
          </a:p>
        </p:txBody>
      </p:sp>
    </p:spTree>
    <p:extLst>
      <p:ext uri="{BB962C8B-B14F-4D97-AF65-F5344CB8AC3E}">
        <p14:creationId xmlns:p14="http://schemas.microsoft.com/office/powerpoint/2010/main" val="23899582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15320" y="551526"/>
            <a:ext cx="8761413" cy="645226"/>
          </a:xfrm>
        </p:spPr>
        <p:txBody>
          <a:bodyPr/>
          <a:lstStyle/>
          <a:p>
            <a:r>
              <a:rPr lang="en-US" b="1" u="sng" dirty="0">
                <a:solidFill>
                  <a:srgbClr val="FF0000"/>
                </a:solidFill>
                <a:latin typeface="Calibri" pitchFamily="34" charset="0"/>
                <a:cs typeface="Arial" charset="0"/>
              </a:rPr>
              <a:t/>
            </a:r>
            <a:br>
              <a:rPr lang="en-US" b="1" u="sng" dirty="0">
                <a:solidFill>
                  <a:srgbClr val="FF0000"/>
                </a:solidFill>
                <a:latin typeface="Calibri" pitchFamily="34" charset="0"/>
                <a:cs typeface="Arial" charset="0"/>
              </a:rPr>
            </a:br>
            <a:endParaRPr lang="en-IN" dirty="0"/>
          </a:p>
        </p:txBody>
      </p:sp>
      <p:sp>
        <p:nvSpPr>
          <p:cNvPr id="3" name="Content Placeholder 2"/>
          <p:cNvSpPr>
            <a:spLocks noGrp="1"/>
          </p:cNvSpPr>
          <p:nvPr>
            <p:ph idx="1"/>
          </p:nvPr>
        </p:nvSpPr>
        <p:spPr>
          <a:xfrm>
            <a:off x="2257425" y="260648"/>
            <a:ext cx="7896225" cy="1224136"/>
          </a:xfrm>
        </p:spPr>
        <p:txBody>
          <a:bodyPr/>
          <a:lstStyle/>
          <a:p>
            <a:pPr marL="0" indent="0">
              <a:buNone/>
            </a:pPr>
            <a:r>
              <a:rPr lang="en-IN" sz="2600" b="1" dirty="0" smtClean="0">
                <a:solidFill>
                  <a:schemeClr val="bg1"/>
                </a:solidFill>
              </a:rPr>
              <a:t>KNOWLEDGE </a:t>
            </a:r>
            <a:r>
              <a:rPr lang="en-IN" sz="2600" b="1" dirty="0">
                <a:solidFill>
                  <a:schemeClr val="bg1"/>
                </a:solidFill>
              </a:rPr>
              <a:t>IS POWER, KNOWLEDGE SHARED IS POWER </a:t>
            </a:r>
            <a:r>
              <a:rPr lang="en-IN" sz="2600" b="1" dirty="0" smtClean="0">
                <a:solidFill>
                  <a:schemeClr val="bg1"/>
                </a:solidFill>
              </a:rPr>
              <a:t>MULTIPLIED………..</a:t>
            </a:r>
            <a:endParaRPr lang="en-IN" sz="2600" dirty="0">
              <a:solidFill>
                <a:schemeClr val="bg1"/>
              </a:solidFill>
            </a:endParaRPr>
          </a:p>
        </p:txBody>
      </p:sp>
      <p:sp>
        <p:nvSpPr>
          <p:cNvPr id="4" name="Date Placeholder 3"/>
          <p:cNvSpPr>
            <a:spLocks noGrp="1"/>
          </p:cNvSpPr>
          <p:nvPr>
            <p:ph type="dt" sz="half" idx="10"/>
          </p:nvPr>
        </p:nvSpPr>
        <p:spPr/>
        <p:txBody>
          <a:bodyPr/>
          <a:lstStyle/>
          <a:p>
            <a:r>
              <a:rPr lang="en-US" smtClean="0"/>
              <a:t>23rd May, 2026</a:t>
            </a:r>
            <a:endParaRPr lang="en-US" dirty="0"/>
          </a:p>
        </p:txBody>
      </p:sp>
      <p:sp>
        <p:nvSpPr>
          <p:cNvPr id="5" name="Footer Placeholder 4"/>
          <p:cNvSpPr>
            <a:spLocks noGrp="1"/>
          </p:cNvSpPr>
          <p:nvPr>
            <p:ph type="ftr" sz="quarter" idx="11"/>
          </p:nvPr>
        </p:nvSpPr>
        <p:spPr/>
        <p:txBody>
          <a:bodyPr/>
          <a:lstStyle/>
          <a:p>
            <a:r>
              <a:rPr lang="en-US" smtClean="0">
                <a:solidFill>
                  <a:srgbClr val="0E5580">
                    <a:lumMod val="75000"/>
                  </a:srgbClr>
                </a:solidFill>
              </a:rPr>
              <a:t>Adv.(CA) Khyati Luthia</a:t>
            </a:r>
            <a:endParaRPr lang="en-US" dirty="0">
              <a:solidFill>
                <a:srgbClr val="0E5580">
                  <a:lumMod val="75000"/>
                </a:srgbClr>
              </a:solidFill>
            </a:endParaRPr>
          </a:p>
        </p:txBody>
      </p:sp>
      <p:sp>
        <p:nvSpPr>
          <p:cNvPr id="6" name="Slide Number Placeholder 5"/>
          <p:cNvSpPr>
            <a:spLocks noGrp="1"/>
          </p:cNvSpPr>
          <p:nvPr>
            <p:ph type="sldNum" sz="quarter" idx="12"/>
          </p:nvPr>
        </p:nvSpPr>
        <p:spPr/>
        <p:txBody>
          <a:bodyPr/>
          <a:lstStyle/>
          <a:p>
            <a:fld id="{B5CEABB6-07DC-46E8-9B57-56EC44A396E5}" type="slidenum">
              <a:rPr lang="en-US" smtClean="0"/>
              <a:pPr/>
              <a:t>18</a:t>
            </a:fld>
            <a:endParaRPr lang="en-US" dirty="0"/>
          </a:p>
        </p:txBody>
      </p:sp>
      <p:pic>
        <p:nvPicPr>
          <p:cNvPr id="7" name="Picture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39739" y="1340768"/>
            <a:ext cx="9601067" cy="28934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Rectangle 7"/>
          <p:cNvSpPr/>
          <p:nvPr/>
        </p:nvSpPr>
        <p:spPr>
          <a:xfrm>
            <a:off x="1439739" y="4233345"/>
            <a:ext cx="9936848" cy="1569660"/>
          </a:xfrm>
          <a:prstGeom prst="rect">
            <a:avLst/>
          </a:prstGeom>
        </p:spPr>
        <p:txBody>
          <a:bodyPr wrap="square">
            <a:spAutoFit/>
          </a:bodyPr>
          <a:lstStyle/>
          <a:p>
            <a:pPr algn="ctr">
              <a:defRPr/>
            </a:pPr>
            <a:r>
              <a:rPr lang="en-US" sz="3200" dirty="0" smtClean="0">
                <a:solidFill>
                  <a:srgbClr val="FF0000"/>
                </a:solidFill>
              </a:rPr>
              <a:t>Adv. (CA) KHYATI R. </a:t>
            </a:r>
            <a:r>
              <a:rPr lang="en-US" sz="3200" dirty="0">
                <a:solidFill>
                  <a:srgbClr val="FF0000"/>
                </a:solidFill>
              </a:rPr>
              <a:t>LUTHIA</a:t>
            </a:r>
          </a:p>
          <a:p>
            <a:pPr algn="ctr">
              <a:defRPr/>
            </a:pPr>
            <a:r>
              <a:rPr lang="en-US" sz="3200" dirty="0" smtClean="0">
                <a:solidFill>
                  <a:srgbClr val="FF0000"/>
                </a:solidFill>
              </a:rPr>
              <a:t>Mobile </a:t>
            </a:r>
            <a:r>
              <a:rPr lang="en-US" sz="3200" dirty="0">
                <a:solidFill>
                  <a:srgbClr val="FF0000"/>
                </a:solidFill>
              </a:rPr>
              <a:t>: </a:t>
            </a:r>
            <a:r>
              <a:rPr lang="en-US" sz="3200" dirty="0" smtClean="0">
                <a:solidFill>
                  <a:srgbClr val="FF0000"/>
                </a:solidFill>
              </a:rPr>
              <a:t>+91 – 96196 75816</a:t>
            </a:r>
            <a:endParaRPr lang="en-US" sz="3200" dirty="0">
              <a:solidFill>
                <a:srgbClr val="FF0000"/>
              </a:solidFill>
            </a:endParaRPr>
          </a:p>
          <a:p>
            <a:pPr algn="ctr">
              <a:defRPr/>
            </a:pPr>
            <a:r>
              <a:rPr lang="en-US" sz="3200" dirty="0">
                <a:solidFill>
                  <a:srgbClr val="FF0000"/>
                </a:solidFill>
              </a:rPr>
              <a:t>Email</a:t>
            </a:r>
            <a:r>
              <a:rPr lang="en-US" sz="3200" dirty="0" smtClean="0">
                <a:solidFill>
                  <a:srgbClr val="FF0000"/>
                </a:solidFill>
              </a:rPr>
              <a:t>: Khyati@smlca.in </a:t>
            </a:r>
            <a:endParaRPr lang="en-US" sz="3200" dirty="0"/>
          </a:p>
        </p:txBody>
      </p:sp>
    </p:spTree>
    <p:extLst>
      <p:ext uri="{BB962C8B-B14F-4D97-AF65-F5344CB8AC3E}">
        <p14:creationId xmlns:p14="http://schemas.microsoft.com/office/powerpoint/2010/main" val="34749911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F0BD6197-F992-7B6E-2410-28DBB6D4C957}"/>
            </a:ext>
          </a:extLst>
        </p:cNvPr>
        <p:cNvGrpSpPr/>
        <p:nvPr/>
      </p:nvGrpSpPr>
      <p:grpSpPr>
        <a:xfrm>
          <a:off x="0" y="0"/>
          <a:ext cx="0" cy="0"/>
          <a:chOff x="0" y="0"/>
          <a:chExt cx="0" cy="0"/>
        </a:xfrm>
      </p:grpSpPr>
      <p:sp>
        <p:nvSpPr>
          <p:cNvPr id="8" name="Title 7">
            <a:extLst>
              <a:ext uri="{FF2B5EF4-FFF2-40B4-BE49-F238E27FC236}">
                <a16:creationId xmlns:a16="http://schemas.microsoft.com/office/drawing/2014/main" xmlns="" id="{54593895-3F8A-7CEE-7F7C-132B5C5E44BD}"/>
              </a:ext>
            </a:extLst>
          </p:cNvPr>
          <p:cNvSpPr>
            <a:spLocks noGrp="1"/>
          </p:cNvSpPr>
          <p:nvPr>
            <p:ph type="title"/>
          </p:nvPr>
        </p:nvSpPr>
        <p:spPr>
          <a:xfrm>
            <a:off x="1295467" y="332656"/>
            <a:ext cx="8761413" cy="826700"/>
          </a:xfrm>
        </p:spPr>
        <p:txBody>
          <a:bodyPr/>
          <a:lstStyle/>
          <a:p>
            <a:r>
              <a:rPr lang="en-US" dirty="0" smtClean="0"/>
              <a:t>COVERAGE</a:t>
            </a:r>
            <a:endParaRPr lang="en-IN" dirty="0"/>
          </a:p>
        </p:txBody>
      </p:sp>
      <p:sp>
        <p:nvSpPr>
          <p:cNvPr id="9" name="Content Placeholder 8">
            <a:extLst>
              <a:ext uri="{FF2B5EF4-FFF2-40B4-BE49-F238E27FC236}">
                <a16:creationId xmlns:a16="http://schemas.microsoft.com/office/drawing/2014/main" xmlns="" id="{311DF40E-A2B6-9FFD-387A-A55A73B3DF11}"/>
              </a:ext>
            </a:extLst>
          </p:cNvPr>
          <p:cNvSpPr>
            <a:spLocks noGrp="1"/>
          </p:cNvSpPr>
          <p:nvPr>
            <p:ph idx="1"/>
          </p:nvPr>
        </p:nvSpPr>
        <p:spPr>
          <a:xfrm>
            <a:off x="623394" y="1658679"/>
            <a:ext cx="8064895" cy="4000759"/>
          </a:xfrm>
        </p:spPr>
        <p:txBody>
          <a:bodyPr/>
          <a:lstStyle/>
          <a:p>
            <a:pPr algn="just"/>
            <a:r>
              <a:rPr lang="en-IN" sz="3200" dirty="0" smtClean="0"/>
              <a:t>Bird’s Eye View GSTAT </a:t>
            </a:r>
            <a:r>
              <a:rPr lang="en-IN" sz="3200" dirty="0" smtClean="0"/>
              <a:t>(Procedure) Rules, 2025</a:t>
            </a:r>
          </a:p>
          <a:p>
            <a:pPr algn="just"/>
            <a:r>
              <a:rPr lang="en-IN" sz="3200" dirty="0" smtClean="0"/>
              <a:t>Do’s &amp; Don’ts of filing appeal before </a:t>
            </a:r>
            <a:r>
              <a:rPr lang="en-IN" sz="3200" dirty="0" smtClean="0"/>
              <a:t>GSTAT</a:t>
            </a:r>
            <a:endParaRPr lang="en-IN" sz="3200" dirty="0" smtClean="0"/>
          </a:p>
          <a:p>
            <a:pPr algn="just"/>
            <a:r>
              <a:rPr lang="en-IN" sz="3200" dirty="0" smtClean="0"/>
              <a:t>Peculiar issues/ errors in relation to GSTAT procedures/ filing.</a:t>
            </a:r>
          </a:p>
          <a:p>
            <a:pPr algn="just"/>
            <a:r>
              <a:rPr lang="en-IN" sz="3200" dirty="0" smtClean="0"/>
              <a:t>Practical insights with regards to the GSTAT  </a:t>
            </a:r>
            <a:endParaRPr lang="en-IN" sz="3200" dirty="0"/>
          </a:p>
          <a:p>
            <a:endParaRPr lang="en-IN" dirty="0"/>
          </a:p>
        </p:txBody>
      </p:sp>
      <p:sp>
        <p:nvSpPr>
          <p:cNvPr id="4" name="Date Placeholder 3">
            <a:extLst>
              <a:ext uri="{FF2B5EF4-FFF2-40B4-BE49-F238E27FC236}">
                <a16:creationId xmlns:a16="http://schemas.microsoft.com/office/drawing/2014/main" xmlns="" id="{A563B945-A536-1ED3-6B41-E9B7A1F732AF}"/>
              </a:ext>
            </a:extLst>
          </p:cNvPr>
          <p:cNvSpPr>
            <a:spLocks noGrp="1"/>
          </p:cNvSpPr>
          <p:nvPr>
            <p:ph type="dt" sz="half" idx="10"/>
          </p:nvPr>
        </p:nvSpPr>
        <p:spPr/>
        <p:txBody>
          <a:bodyPr/>
          <a:lstStyle/>
          <a:p>
            <a:r>
              <a:rPr lang="en-US" smtClean="0">
                <a:solidFill>
                  <a:srgbClr val="ACD433"/>
                </a:solidFill>
              </a:rPr>
              <a:t>23rd May, 2026</a:t>
            </a:r>
            <a:endParaRPr lang="en-US" dirty="0">
              <a:solidFill>
                <a:srgbClr val="ACD433"/>
              </a:solidFill>
            </a:endParaRPr>
          </a:p>
        </p:txBody>
      </p:sp>
      <p:pic>
        <p:nvPicPr>
          <p:cNvPr id="7" name="Picture 6" descr="Royalty-Free Photos and Stock Images ..."/>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784300" y="1700809"/>
            <a:ext cx="2976331" cy="3693445"/>
          </a:xfrm>
          <a:prstGeom prst="rect">
            <a:avLst/>
          </a:prstGeom>
          <a:noFill/>
          <a:extLst>
            <a:ext uri="{909E8E84-426E-40DD-AFC4-6F175D3DCCD1}">
              <a14:hiddenFill xmlns:a14="http://schemas.microsoft.com/office/drawing/2010/main">
                <a:solidFill>
                  <a:srgbClr val="FFFFFF"/>
                </a:solidFill>
              </a14:hiddenFill>
            </a:ext>
          </a:extLst>
        </p:spPr>
      </p:pic>
      <p:sp>
        <p:nvSpPr>
          <p:cNvPr id="2" name="Footer Placeholder 1"/>
          <p:cNvSpPr>
            <a:spLocks noGrp="1"/>
          </p:cNvSpPr>
          <p:nvPr>
            <p:ph type="ftr" sz="quarter" idx="11"/>
          </p:nvPr>
        </p:nvSpPr>
        <p:spPr/>
        <p:txBody>
          <a:bodyPr/>
          <a:lstStyle/>
          <a:p>
            <a:r>
              <a:rPr lang="en-US" smtClean="0">
                <a:solidFill>
                  <a:srgbClr val="0E5580">
                    <a:lumMod val="75000"/>
                  </a:srgbClr>
                </a:solidFill>
              </a:rPr>
              <a:t>Adv.(CA) Khyati Luthia</a:t>
            </a:r>
            <a:endParaRPr lang="en-US" dirty="0">
              <a:solidFill>
                <a:srgbClr val="0E5580">
                  <a:lumMod val="75000"/>
                </a:srgbClr>
              </a:solidFill>
            </a:endParaRPr>
          </a:p>
        </p:txBody>
      </p:sp>
      <p:sp>
        <p:nvSpPr>
          <p:cNvPr id="3" name="Slide Number Placeholder 2"/>
          <p:cNvSpPr>
            <a:spLocks noGrp="1"/>
          </p:cNvSpPr>
          <p:nvPr>
            <p:ph type="sldNum" sz="quarter" idx="12"/>
          </p:nvPr>
        </p:nvSpPr>
        <p:spPr/>
        <p:txBody>
          <a:bodyPr/>
          <a:lstStyle/>
          <a:p>
            <a:fld id="{B5CEABB6-07DC-46E8-9B57-56EC44A396E5}" type="slidenum">
              <a:rPr lang="en-US" smtClean="0"/>
              <a:pPr/>
              <a:t>2</a:t>
            </a:fld>
            <a:endParaRPr lang="en-US" dirty="0"/>
          </a:p>
        </p:txBody>
      </p:sp>
    </p:spTree>
    <p:extLst>
      <p:ext uri="{BB962C8B-B14F-4D97-AF65-F5344CB8AC3E}">
        <p14:creationId xmlns:p14="http://schemas.microsoft.com/office/powerpoint/2010/main" val="378425603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 xmlns:a16="http://schemas.microsoft.com/office/drawing/2014/main" id="{3DD98962-0531-3D0B-2098-596E5B324EA8}"/>
            </a:ext>
          </a:extLst>
        </p:cNvPr>
        <p:cNvGrpSpPr/>
        <p:nvPr/>
      </p:nvGrpSpPr>
      <p:grpSpPr>
        <a:xfrm>
          <a:off x="0" y="0"/>
          <a:ext cx="0" cy="0"/>
          <a:chOff x="0" y="0"/>
          <a:chExt cx="0" cy="0"/>
        </a:xfrm>
      </p:grpSpPr>
      <p:sp>
        <p:nvSpPr>
          <p:cNvPr id="2" name="Title 1">
            <a:extLst>
              <a:ext uri="{FF2B5EF4-FFF2-40B4-BE49-F238E27FC236}">
                <a16:creationId xmlns="" xmlns:a16="http://schemas.microsoft.com/office/drawing/2014/main" id="{EE0ECF87-4152-A6A8-8141-234AF951C6BD}"/>
              </a:ext>
            </a:extLst>
          </p:cNvPr>
          <p:cNvSpPr>
            <a:spLocks noGrp="1"/>
          </p:cNvSpPr>
          <p:nvPr>
            <p:ph type="title"/>
          </p:nvPr>
        </p:nvSpPr>
        <p:spPr>
          <a:xfrm>
            <a:off x="609600" y="0"/>
            <a:ext cx="10972800" cy="1124744"/>
          </a:xfrm>
        </p:spPr>
        <p:txBody>
          <a:bodyPr anchor="b">
            <a:normAutofit/>
          </a:bodyPr>
          <a:lstStyle/>
          <a:p>
            <a:r>
              <a:rPr lang="en-US" b="1" dirty="0"/>
              <a:t>Background of TRIBUNAL</a:t>
            </a:r>
          </a:p>
        </p:txBody>
      </p:sp>
      <p:sp>
        <p:nvSpPr>
          <p:cNvPr id="1031" name="Date Placeholder 3">
            <a:extLst>
              <a:ext uri="{FF2B5EF4-FFF2-40B4-BE49-F238E27FC236}">
                <a16:creationId xmlns="" xmlns:a16="http://schemas.microsoft.com/office/drawing/2014/main" id="{941F0BC7-3FC8-5478-577B-FC9E7FF0FAB9}"/>
              </a:ext>
            </a:extLst>
          </p:cNvPr>
          <p:cNvSpPr>
            <a:spLocks noGrp="1"/>
          </p:cNvSpPr>
          <p:nvPr>
            <p:ph type="dt" sz="half" idx="10"/>
          </p:nvPr>
        </p:nvSpPr>
        <p:spPr>
          <a:xfrm>
            <a:off x="8484463" y="6356367"/>
            <a:ext cx="2781300" cy="365125"/>
          </a:xfrm>
        </p:spPr>
        <p:txBody>
          <a:bodyPr/>
          <a:lstStyle/>
          <a:p>
            <a:pPr>
              <a:spcAft>
                <a:spcPts val="600"/>
              </a:spcAft>
            </a:pPr>
            <a:r>
              <a:rPr lang="en-US" smtClean="0"/>
              <a:t>23rd May, 2026</a:t>
            </a:r>
            <a:endParaRPr lang="en-IN"/>
          </a:p>
        </p:txBody>
      </p:sp>
      <p:sp>
        <p:nvSpPr>
          <p:cNvPr id="3" name="TextBox 2">
            <a:extLst>
              <a:ext uri="{FF2B5EF4-FFF2-40B4-BE49-F238E27FC236}">
                <a16:creationId xmlns="" xmlns:a16="http://schemas.microsoft.com/office/drawing/2014/main" id="{64D8EE04-201C-BA13-8AA4-5BAAB658DB48}"/>
              </a:ext>
            </a:extLst>
          </p:cNvPr>
          <p:cNvSpPr txBox="1"/>
          <p:nvPr/>
        </p:nvSpPr>
        <p:spPr>
          <a:xfrm>
            <a:off x="431371" y="1268761"/>
            <a:ext cx="11233248" cy="4339650"/>
          </a:xfrm>
          <a:prstGeom prst="rect">
            <a:avLst/>
          </a:prstGeom>
          <a:noFill/>
        </p:spPr>
        <p:txBody>
          <a:bodyPr wrap="square" rtlCol="0">
            <a:spAutoFit/>
          </a:bodyPr>
          <a:lstStyle/>
          <a:p>
            <a:pPr marL="285750" indent="-285750" algn="just">
              <a:buFont typeface="Arial" panose="020B0604020202020204" pitchFamily="34" charset="0"/>
              <a:buChar char="•"/>
            </a:pPr>
            <a:r>
              <a:rPr lang="en-US" sz="2800" b="1" dirty="0"/>
              <a:t>Tribunal</a:t>
            </a:r>
            <a:r>
              <a:rPr lang="en-US" sz="2800" dirty="0"/>
              <a:t> is a quasi-judicial body to resolve specific disputes, such as administrative or tax-related issues. </a:t>
            </a:r>
          </a:p>
          <a:p>
            <a:pPr marL="285750" indent="-285750" algn="just">
              <a:buFont typeface="Arial" panose="020B0604020202020204" pitchFamily="34" charset="0"/>
              <a:buChar char="•"/>
            </a:pPr>
            <a:endParaRPr lang="en-US" sz="2800" dirty="0"/>
          </a:p>
          <a:p>
            <a:pPr marL="285750" indent="-285750" algn="just">
              <a:buFont typeface="Arial" panose="020B0604020202020204" pitchFamily="34" charset="0"/>
              <a:buChar char="•"/>
            </a:pPr>
            <a:r>
              <a:rPr lang="en-US" sz="2800" dirty="0"/>
              <a:t>TAX TRIBUNAL are established to reduce court workload and expedite tax dispute resolution</a:t>
            </a:r>
          </a:p>
          <a:p>
            <a:pPr marL="285750" indent="-285750" algn="just">
              <a:buFont typeface="Arial" panose="020B0604020202020204" pitchFamily="34" charset="0"/>
              <a:buChar char="•"/>
            </a:pPr>
            <a:endParaRPr lang="en-US" sz="2800" dirty="0"/>
          </a:p>
          <a:p>
            <a:pPr marL="285750" indent="-285750" algn="just">
              <a:buFont typeface="Arial" panose="020B0604020202020204" pitchFamily="34" charset="0"/>
              <a:buChar char="•"/>
            </a:pPr>
            <a:r>
              <a:rPr lang="en-US" sz="2400" dirty="0"/>
              <a:t>TRIBUNAL is the </a:t>
            </a:r>
            <a:r>
              <a:rPr lang="en-US" sz="2400" b="1" dirty="0">
                <a:solidFill>
                  <a:srgbClr val="FF0000"/>
                </a:solidFill>
              </a:rPr>
              <a:t>LAST</a:t>
            </a:r>
            <a:r>
              <a:rPr lang="en-US" sz="2400" dirty="0"/>
              <a:t> </a:t>
            </a:r>
            <a:r>
              <a:rPr lang="en-US" sz="2400" b="1" dirty="0">
                <a:solidFill>
                  <a:srgbClr val="FF0000"/>
                </a:solidFill>
              </a:rPr>
              <a:t>FACT FINDING </a:t>
            </a:r>
            <a:r>
              <a:rPr lang="en-US" sz="2400" dirty="0"/>
              <a:t>Authority</a:t>
            </a:r>
          </a:p>
          <a:p>
            <a:pPr algn="just"/>
            <a:endParaRPr lang="en-US" sz="2800" dirty="0"/>
          </a:p>
          <a:p>
            <a:pPr marL="285750" indent="-285750" algn="just">
              <a:buFont typeface="Arial" panose="020B0604020202020204" pitchFamily="34" charset="0"/>
              <a:buChar char="•"/>
            </a:pPr>
            <a:r>
              <a:rPr lang="en-US" sz="2800" dirty="0"/>
              <a:t>GSTAT established w.e.f. 1</a:t>
            </a:r>
            <a:r>
              <a:rPr lang="en-US" sz="2800" baseline="30000" dirty="0"/>
              <a:t>st</a:t>
            </a:r>
            <a:r>
              <a:rPr lang="en-US" sz="2800" dirty="0"/>
              <a:t> September,2023 vide notification S.O. 3048 dated 31</a:t>
            </a:r>
            <a:r>
              <a:rPr lang="en-US" sz="2800" baseline="30000" dirty="0"/>
              <a:t>st</a:t>
            </a:r>
            <a:r>
              <a:rPr lang="en-US" sz="2800" dirty="0"/>
              <a:t> July,2024 by MOF</a:t>
            </a:r>
            <a:endParaRPr lang="en-US" sz="2800" b="1" dirty="0"/>
          </a:p>
        </p:txBody>
      </p:sp>
      <p:sp>
        <p:nvSpPr>
          <p:cNvPr id="4" name="Footer Placeholder 3">
            <a:extLst>
              <a:ext uri="{FF2B5EF4-FFF2-40B4-BE49-F238E27FC236}">
                <a16:creationId xmlns="" xmlns:a16="http://schemas.microsoft.com/office/drawing/2014/main" id="{A358F6AF-B448-AAE6-DC1B-BD7CED762873}"/>
              </a:ext>
            </a:extLst>
          </p:cNvPr>
          <p:cNvSpPr>
            <a:spLocks noGrp="1"/>
          </p:cNvSpPr>
          <p:nvPr>
            <p:ph type="ftr" sz="quarter" idx="11"/>
          </p:nvPr>
        </p:nvSpPr>
        <p:spPr/>
        <p:txBody>
          <a:bodyPr/>
          <a:lstStyle/>
          <a:p>
            <a:r>
              <a:rPr lang="en-IN" smtClean="0"/>
              <a:t>Adv.(CA) Khyati Luthia</a:t>
            </a:r>
            <a:endParaRPr lang="en-IN"/>
          </a:p>
        </p:txBody>
      </p:sp>
      <p:sp>
        <p:nvSpPr>
          <p:cNvPr id="6" name="Slide Number Placeholder 5"/>
          <p:cNvSpPr>
            <a:spLocks noGrp="1"/>
          </p:cNvSpPr>
          <p:nvPr>
            <p:ph type="sldNum" sz="quarter" idx="12"/>
          </p:nvPr>
        </p:nvSpPr>
        <p:spPr/>
        <p:txBody>
          <a:bodyPr/>
          <a:lstStyle/>
          <a:p>
            <a:fld id="{B5CEABB6-07DC-46E8-9B57-56EC44A396E5}" type="slidenum">
              <a:rPr lang="en-US" smtClean="0"/>
              <a:pPr/>
              <a:t>3</a:t>
            </a:fld>
            <a:endParaRPr lang="en-US" dirty="0"/>
          </a:p>
        </p:txBody>
      </p:sp>
    </p:spTree>
    <p:extLst>
      <p:ext uri="{BB962C8B-B14F-4D97-AF65-F5344CB8AC3E}">
        <p14:creationId xmlns:p14="http://schemas.microsoft.com/office/powerpoint/2010/main" val="20988160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1000"/>
                                        <p:tgtEl>
                                          <p:spTgt spid="3">
                                            <p:txEl>
                                              <p:pRg st="0" end="0"/>
                                            </p:txEl>
                                          </p:spTgt>
                                        </p:tgtEl>
                                      </p:cBhvr>
                                    </p:animEffect>
                                    <p:anim calcmode="lin" valueType="num">
                                      <p:cBhvr>
                                        <p:cTn id="15"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
                                            <p:txEl>
                                              <p:pRg st="4" end="4"/>
                                            </p:txEl>
                                          </p:spTgt>
                                        </p:tgtEl>
                                        <p:attrNameLst>
                                          <p:attrName>style.visibility</p:attrName>
                                        </p:attrNameLst>
                                      </p:cBhvr>
                                      <p:to>
                                        <p:strVal val="visible"/>
                                      </p:to>
                                    </p:set>
                                    <p:animEffect transition="in" filter="fade">
                                      <p:cBhvr>
                                        <p:cTn id="28" dur="1000"/>
                                        <p:tgtEl>
                                          <p:spTgt spid="3">
                                            <p:txEl>
                                              <p:pRg st="4" end="4"/>
                                            </p:txEl>
                                          </p:spTgt>
                                        </p:tgtEl>
                                      </p:cBhvr>
                                    </p:animEffect>
                                    <p:anim calcmode="lin" valueType="num">
                                      <p:cBhvr>
                                        <p:cTn id="29"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3">
                                            <p:txEl>
                                              <p:pRg st="6" end="6"/>
                                            </p:txEl>
                                          </p:spTgt>
                                        </p:tgtEl>
                                        <p:attrNameLst>
                                          <p:attrName>style.visibility</p:attrName>
                                        </p:attrNameLst>
                                      </p:cBhvr>
                                      <p:to>
                                        <p:strVal val="visible"/>
                                      </p:to>
                                    </p:set>
                                    <p:animEffect transition="in" filter="fade">
                                      <p:cBhvr>
                                        <p:cTn id="35" dur="1000"/>
                                        <p:tgtEl>
                                          <p:spTgt spid="3">
                                            <p:txEl>
                                              <p:pRg st="6" end="6"/>
                                            </p:txEl>
                                          </p:spTgt>
                                        </p:tgtEl>
                                      </p:cBhvr>
                                    </p:animEffect>
                                    <p:anim calcmode="lin" valueType="num">
                                      <p:cBhvr>
                                        <p:cTn id="36"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43138" y="227676"/>
            <a:ext cx="7733593" cy="826700"/>
          </a:xfrm>
        </p:spPr>
        <p:txBody>
          <a:bodyPr/>
          <a:lstStyle/>
          <a:p>
            <a:r>
              <a:rPr lang="en-US" dirty="0" smtClean="0"/>
              <a:t>Recent Developments w.r.t GSTAT</a:t>
            </a:r>
            <a:endParaRPr lang="en-IN" dirty="0"/>
          </a:p>
        </p:txBody>
      </p:sp>
      <p:sp>
        <p:nvSpPr>
          <p:cNvPr id="3" name="Content Placeholder 2"/>
          <p:cNvSpPr>
            <a:spLocks noGrp="1"/>
          </p:cNvSpPr>
          <p:nvPr>
            <p:ph idx="1"/>
          </p:nvPr>
        </p:nvSpPr>
        <p:spPr>
          <a:xfrm>
            <a:off x="1216025" y="1495425"/>
            <a:ext cx="10499725" cy="4164013"/>
          </a:xfrm>
        </p:spPr>
        <p:txBody>
          <a:bodyPr/>
          <a:lstStyle/>
          <a:p>
            <a:pPr algn="just"/>
            <a:r>
              <a:rPr lang="en-US" b="1" dirty="0" smtClean="0"/>
              <a:t>Notification bearing File No. A-50/7/2025-GSTAT-DoR dated 30</a:t>
            </a:r>
            <a:r>
              <a:rPr lang="en-US" b="1" baseline="30000" dirty="0" smtClean="0"/>
              <a:t>th</a:t>
            </a:r>
            <a:r>
              <a:rPr lang="en-US" b="1" dirty="0" smtClean="0"/>
              <a:t> June, 2026 providing extension for filing of appeals till 31</a:t>
            </a:r>
            <a:r>
              <a:rPr lang="en-US" b="1" baseline="30000" dirty="0" smtClean="0"/>
              <a:t>st</a:t>
            </a:r>
            <a:r>
              <a:rPr lang="en-US" b="1" dirty="0" smtClean="0"/>
              <a:t> July, 2026.</a:t>
            </a:r>
          </a:p>
          <a:p>
            <a:pPr marL="0" indent="0" algn="just">
              <a:buNone/>
            </a:pPr>
            <a:endParaRPr lang="en-US" dirty="0" smtClean="0"/>
          </a:p>
          <a:p>
            <a:pPr algn="just">
              <a:buFont typeface="Wingdings" pitchFamily="2" charset="2"/>
              <a:buChar char="q"/>
            </a:pPr>
            <a:r>
              <a:rPr lang="en-US" dirty="0" smtClean="0"/>
              <a:t>For all Orders communicated before 1</a:t>
            </a:r>
            <a:r>
              <a:rPr lang="en-US" baseline="30000" dirty="0" smtClean="0"/>
              <a:t>st</a:t>
            </a:r>
            <a:r>
              <a:rPr lang="en-US" dirty="0" smtClean="0"/>
              <a:t> May, 2026….and all appeals for which order is communicated on or after 1</a:t>
            </a:r>
            <a:r>
              <a:rPr lang="en-US" baseline="30000" dirty="0" smtClean="0"/>
              <a:t>st</a:t>
            </a:r>
            <a:r>
              <a:rPr lang="en-US" dirty="0" smtClean="0"/>
              <a:t> May, 2026….. 3 months time to file the appeal u/s 112(1) of the CGST Act, 2017.</a:t>
            </a:r>
          </a:p>
          <a:p>
            <a:pPr marL="0" indent="0" algn="just">
              <a:buNone/>
            </a:pPr>
            <a:endParaRPr lang="en-US" dirty="0" smtClean="0"/>
          </a:p>
          <a:p>
            <a:pPr algn="just">
              <a:buFont typeface="Wingdings" pitchFamily="2" charset="2"/>
              <a:buChar char="q"/>
            </a:pPr>
            <a:r>
              <a:rPr lang="en-US" dirty="0" smtClean="0"/>
              <a:t>For all Orders communicated before 1</a:t>
            </a:r>
            <a:r>
              <a:rPr lang="en-US" baseline="30000" dirty="0" smtClean="0"/>
              <a:t>st</a:t>
            </a:r>
            <a:r>
              <a:rPr lang="en-US" dirty="0" smtClean="0"/>
              <a:t> February, 2026….and all applications in respect of orders communicated on or before 1</a:t>
            </a:r>
            <a:r>
              <a:rPr lang="en-US" baseline="30000" dirty="0" smtClean="0"/>
              <a:t>st</a:t>
            </a:r>
            <a:r>
              <a:rPr lang="en-US" dirty="0" smtClean="0"/>
              <a:t> February, 2026….. 6 months time to file application u/s 112(3) of the CGST Act, 2017.</a:t>
            </a:r>
            <a:endParaRPr lang="en-IN" dirty="0"/>
          </a:p>
        </p:txBody>
      </p:sp>
      <p:sp>
        <p:nvSpPr>
          <p:cNvPr id="4" name="Slide Number Placeholder 3"/>
          <p:cNvSpPr>
            <a:spLocks noGrp="1"/>
          </p:cNvSpPr>
          <p:nvPr>
            <p:ph type="sldNum" sz="quarter" idx="12"/>
          </p:nvPr>
        </p:nvSpPr>
        <p:spPr/>
        <p:txBody>
          <a:bodyPr/>
          <a:lstStyle/>
          <a:p>
            <a:fld id="{2AC1C4F3-0758-4693-96D4-8901426768B0}" type="slidenum">
              <a:rPr lang="en-IN" altLang="en-US" smtClean="0"/>
              <a:pPr/>
              <a:t>4</a:t>
            </a:fld>
            <a:endParaRPr lang="en-IN" altLang="en-US"/>
          </a:p>
        </p:txBody>
      </p:sp>
    </p:spTree>
    <p:extLst>
      <p:ext uri="{BB962C8B-B14F-4D97-AF65-F5344CB8AC3E}">
        <p14:creationId xmlns:p14="http://schemas.microsoft.com/office/powerpoint/2010/main" val="60068736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90763" y="294351"/>
            <a:ext cx="7733593" cy="826700"/>
          </a:xfrm>
        </p:spPr>
        <p:txBody>
          <a:bodyPr/>
          <a:lstStyle/>
          <a:p>
            <a:r>
              <a:rPr lang="en-US" dirty="0" smtClean="0"/>
              <a:t>GSTAT E-filing via Token System</a:t>
            </a:r>
            <a:endParaRPr lang="en-IN" dirty="0"/>
          </a:p>
        </p:txBody>
      </p:sp>
      <p:sp>
        <p:nvSpPr>
          <p:cNvPr id="3" name="Content Placeholder 2"/>
          <p:cNvSpPr>
            <a:spLocks noGrp="1"/>
          </p:cNvSpPr>
          <p:nvPr>
            <p:ph idx="1"/>
          </p:nvPr>
        </p:nvSpPr>
        <p:spPr>
          <a:xfrm>
            <a:off x="447675" y="1495425"/>
            <a:ext cx="11258550" cy="4164013"/>
          </a:xfrm>
        </p:spPr>
        <p:txBody>
          <a:bodyPr/>
          <a:lstStyle/>
          <a:p>
            <a:pPr algn="just"/>
            <a:r>
              <a:rPr lang="en-US" dirty="0" smtClean="0"/>
              <a:t>Order No. 156/2026 dated 10</a:t>
            </a:r>
            <a:r>
              <a:rPr lang="en-US" baseline="30000" dirty="0" smtClean="0"/>
              <a:t>th</a:t>
            </a:r>
            <a:r>
              <a:rPr lang="en-US" dirty="0" smtClean="0"/>
              <a:t> July, 2026 issued by Principal Bench regarding… online filing of appeals by Token System.</a:t>
            </a:r>
          </a:p>
          <a:p>
            <a:pPr marL="0" indent="0" algn="just">
              <a:buNone/>
            </a:pPr>
            <a:endParaRPr lang="en-US" dirty="0" smtClean="0"/>
          </a:p>
          <a:p>
            <a:pPr algn="just"/>
            <a:r>
              <a:rPr lang="en-US" dirty="0" smtClean="0"/>
              <a:t>GSTAT Rule 123….Removal of Difficulties and issuance of Directions…..Generation of Token …. On or before 31</a:t>
            </a:r>
            <a:r>
              <a:rPr lang="en-US" baseline="30000" dirty="0" smtClean="0"/>
              <a:t>st</a:t>
            </a:r>
            <a:r>
              <a:rPr lang="en-US" dirty="0" smtClean="0"/>
              <a:t> July,2026 by all </a:t>
            </a:r>
            <a:r>
              <a:rPr lang="en-US" dirty="0" err="1" smtClean="0"/>
              <a:t>assessees</a:t>
            </a:r>
            <a:r>
              <a:rPr lang="en-US" dirty="0" smtClean="0"/>
              <a:t> intending to file an appeal before GSTAT….</a:t>
            </a:r>
          </a:p>
          <a:p>
            <a:pPr marL="0" indent="0" algn="just">
              <a:buNone/>
            </a:pPr>
            <a:endParaRPr lang="en-US" dirty="0" smtClean="0"/>
          </a:p>
          <a:p>
            <a:pPr algn="just"/>
            <a:r>
              <a:rPr lang="en-US" dirty="0" smtClean="0"/>
              <a:t>60 day window to file an appeal after generating the token….</a:t>
            </a:r>
          </a:p>
          <a:p>
            <a:pPr marL="0" indent="0" algn="just">
              <a:buNone/>
            </a:pPr>
            <a:endParaRPr lang="en-US" dirty="0" smtClean="0"/>
          </a:p>
          <a:p>
            <a:pPr algn="just"/>
            <a:r>
              <a:rPr lang="en-US" dirty="0" smtClean="0"/>
              <a:t>Token Generated on or before 31</a:t>
            </a:r>
            <a:r>
              <a:rPr lang="en-US" baseline="30000" dirty="0" smtClean="0"/>
              <a:t>st</a:t>
            </a:r>
            <a:r>
              <a:rPr lang="en-US" dirty="0" smtClean="0"/>
              <a:t> July, 2026….sufficient compliance for filing in relation to the timeline….</a:t>
            </a:r>
            <a:endParaRPr lang="en-IN" dirty="0"/>
          </a:p>
        </p:txBody>
      </p:sp>
      <p:sp>
        <p:nvSpPr>
          <p:cNvPr id="4" name="Slide Number Placeholder 3"/>
          <p:cNvSpPr>
            <a:spLocks noGrp="1"/>
          </p:cNvSpPr>
          <p:nvPr>
            <p:ph type="sldNum" sz="quarter" idx="12"/>
          </p:nvPr>
        </p:nvSpPr>
        <p:spPr/>
        <p:txBody>
          <a:bodyPr/>
          <a:lstStyle/>
          <a:p>
            <a:fld id="{2AC1C4F3-0758-4693-96D4-8901426768B0}" type="slidenum">
              <a:rPr lang="en-IN" altLang="en-US" smtClean="0"/>
              <a:pPr/>
              <a:t>5</a:t>
            </a:fld>
            <a:endParaRPr lang="en-IN" altLang="en-US"/>
          </a:p>
        </p:txBody>
      </p:sp>
    </p:spTree>
    <p:extLst>
      <p:ext uri="{BB962C8B-B14F-4D97-AF65-F5344CB8AC3E}">
        <p14:creationId xmlns:p14="http://schemas.microsoft.com/office/powerpoint/2010/main" val="295253131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24088" y="322926"/>
            <a:ext cx="7733593" cy="826700"/>
          </a:xfrm>
        </p:spPr>
        <p:txBody>
          <a:bodyPr/>
          <a:lstStyle/>
          <a:p>
            <a:r>
              <a:rPr lang="en-US" dirty="0" smtClean="0"/>
              <a:t>Token Generation on GSTAT Portal</a:t>
            </a:r>
            <a:endParaRPr lang="en-IN" dirty="0"/>
          </a:p>
        </p:txBody>
      </p:sp>
      <p:sp>
        <p:nvSpPr>
          <p:cNvPr id="4" name="Slide Number Placeholder 3"/>
          <p:cNvSpPr>
            <a:spLocks noGrp="1"/>
          </p:cNvSpPr>
          <p:nvPr>
            <p:ph type="sldNum" sz="quarter" idx="12"/>
          </p:nvPr>
        </p:nvSpPr>
        <p:spPr/>
        <p:txBody>
          <a:bodyPr/>
          <a:lstStyle/>
          <a:p>
            <a:fld id="{2AC1C4F3-0758-4693-96D4-8901426768B0}" type="slidenum">
              <a:rPr lang="en-IN" altLang="en-US" smtClean="0"/>
              <a:pPr/>
              <a:t>6</a:t>
            </a:fld>
            <a:endParaRPr lang="en-IN" altLang="en-US"/>
          </a:p>
        </p:txBody>
      </p:sp>
      <p:pic>
        <p:nvPicPr>
          <p:cNvPr id="1026" name="Picture 2"/>
          <p:cNvPicPr>
            <a:picLocks noGrp="1" noChangeAspect="1" noChangeArrowheads="1"/>
          </p:cNvPicPr>
          <p:nvPr>
            <p:ph idx="1"/>
          </p:nvPr>
        </p:nvPicPr>
        <p:blipFill rotWithShape="1">
          <a:blip r:embed="rId2">
            <a:extLst>
              <a:ext uri="{28A0092B-C50C-407E-A947-70E740481C1C}">
                <a14:useLocalDpi xmlns:a14="http://schemas.microsoft.com/office/drawing/2010/main" val="0"/>
              </a:ext>
            </a:extLst>
          </a:blip>
          <a:srcRect t="6586" b="6946"/>
          <a:stretch/>
        </p:blipFill>
        <p:spPr bwMode="auto">
          <a:xfrm>
            <a:off x="1028701" y="1476375"/>
            <a:ext cx="9858374" cy="44672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6585024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 xmlns:a16="http://schemas.microsoft.com/office/drawing/2014/main" id="{06DBB41B-A032-81F0-0825-4638AB32314C}"/>
              </a:ext>
            </a:extLst>
          </p:cNvPr>
          <p:cNvSpPr>
            <a:spLocks noGrp="1"/>
          </p:cNvSpPr>
          <p:nvPr>
            <p:ph type="title"/>
          </p:nvPr>
        </p:nvSpPr>
        <p:spPr>
          <a:xfrm>
            <a:off x="1255060" y="5748180"/>
            <a:ext cx="9681881" cy="739880"/>
          </a:xfrm>
        </p:spPr>
        <p:txBody>
          <a:bodyPr vert="horz" lIns="91440" tIns="45720" rIns="91440" bIns="45720" rtlCol="0" anchor="b">
            <a:normAutofit/>
          </a:bodyPr>
          <a:lstStyle/>
          <a:p>
            <a:pPr>
              <a:lnSpc>
                <a:spcPct val="90000"/>
              </a:lnSpc>
            </a:pPr>
            <a:r>
              <a:rPr lang="en-US" dirty="0">
                <a:solidFill>
                  <a:srgbClr val="002060"/>
                </a:solidFill>
              </a:rPr>
              <a:t>PRACTICAL ISSUES</a:t>
            </a:r>
          </a:p>
        </p:txBody>
      </p:sp>
      <p:pic>
        <p:nvPicPr>
          <p:cNvPr id="9" name="Picture 8" descr="A person drawing a maze on a wall&#10;&#10;Description automatically generated">
            <a:extLst>
              <a:ext uri="{FF2B5EF4-FFF2-40B4-BE49-F238E27FC236}">
                <a16:creationId xmlns="" xmlns:a16="http://schemas.microsoft.com/office/drawing/2014/main" id="{1F4E4F96-529E-2570-7CD7-96E7FE57FBE4}"/>
              </a:ext>
            </a:extLst>
          </p:cNvPr>
          <p:cNvPicPr>
            <a:picLocks noChangeAspect="1"/>
          </p:cNvPicPr>
          <p:nvPr/>
        </p:nvPicPr>
        <p:blipFill>
          <a:blip r:embed="rId2">
            <a:extLst>
              <a:ext uri="{28A0092B-C50C-407E-A947-70E740481C1C}">
                <a14:useLocalDpi xmlns:a14="http://schemas.microsoft.com/office/drawing/2010/main" val="0"/>
              </a:ext>
              <a:ext uri="{837473B0-CC2E-450A-ABE3-18F120FF3D39}">
                <a1611:picAttrSrcUrl xmlns="" xmlns:a1611="http://schemas.microsoft.com/office/drawing/2016/11/main" r:id="rId3"/>
              </a:ext>
            </a:extLst>
          </a:blip>
          <a:srcRect l="4763" r="7862" b="3"/>
          <a:stretch/>
        </p:blipFill>
        <p:spPr>
          <a:xfrm>
            <a:off x="27" y="11"/>
            <a:ext cx="12191972" cy="5886523"/>
          </a:xfrm>
          <a:custGeom>
            <a:avLst/>
            <a:gdLst/>
            <a:ahLst/>
            <a:cxnLst/>
            <a:rect l="l" t="t" r="r" b="b"/>
            <a:pathLst>
              <a:path w="12191999" h="5886533">
                <a:moveTo>
                  <a:pt x="4721173" y="4907914"/>
                </a:moveTo>
                <a:lnTo>
                  <a:pt x="4722109" y="4908125"/>
                </a:lnTo>
                <a:cubicBezTo>
                  <a:pt x="4721143" y="4908767"/>
                  <a:pt x="4718263" y="4909373"/>
                  <a:pt x="4717199" y="4909396"/>
                </a:cubicBezTo>
                <a:close/>
                <a:moveTo>
                  <a:pt x="0" y="0"/>
                </a:moveTo>
                <a:lnTo>
                  <a:pt x="12191999" y="0"/>
                </a:lnTo>
                <a:lnTo>
                  <a:pt x="12191999" y="5751311"/>
                </a:lnTo>
                <a:lnTo>
                  <a:pt x="12140860" y="5770509"/>
                </a:lnTo>
                <a:cubicBezTo>
                  <a:pt x="12126656" y="5772723"/>
                  <a:pt x="12093589" y="5827925"/>
                  <a:pt x="12080161" y="5826358"/>
                </a:cubicBezTo>
                <a:cubicBezTo>
                  <a:pt x="11978188" y="5850511"/>
                  <a:pt x="11967361" y="5873564"/>
                  <a:pt x="11917885" y="5861578"/>
                </a:cubicBezTo>
                <a:cubicBezTo>
                  <a:pt x="11872779" y="5859863"/>
                  <a:pt x="11928861" y="5896778"/>
                  <a:pt x="11894610" y="5883738"/>
                </a:cubicBezTo>
                <a:cubicBezTo>
                  <a:pt x="11860359" y="5870698"/>
                  <a:pt x="11736091" y="5807232"/>
                  <a:pt x="11712379" y="5783337"/>
                </a:cubicBezTo>
                <a:cubicBezTo>
                  <a:pt x="11688667" y="5759442"/>
                  <a:pt x="11627912" y="5782933"/>
                  <a:pt x="11585366" y="5740371"/>
                </a:cubicBezTo>
                <a:lnTo>
                  <a:pt x="11516470" y="5663679"/>
                </a:lnTo>
                <a:cubicBezTo>
                  <a:pt x="11468274" y="5661847"/>
                  <a:pt x="11507335" y="5626593"/>
                  <a:pt x="11462692" y="5610127"/>
                </a:cubicBezTo>
                <a:cubicBezTo>
                  <a:pt x="11417567" y="5608500"/>
                  <a:pt x="11408021" y="5556613"/>
                  <a:pt x="11369712" y="5548654"/>
                </a:cubicBezTo>
                <a:cubicBezTo>
                  <a:pt x="11354317" y="5554704"/>
                  <a:pt x="11288328" y="5499810"/>
                  <a:pt x="11273969" y="5488986"/>
                </a:cubicBezTo>
                <a:cubicBezTo>
                  <a:pt x="11231913" y="5490378"/>
                  <a:pt x="11221973" y="5480544"/>
                  <a:pt x="11195084" y="5467967"/>
                </a:cubicBezTo>
                <a:cubicBezTo>
                  <a:pt x="11164086" y="5497749"/>
                  <a:pt x="11171649" y="5471790"/>
                  <a:pt x="11143408" y="5468614"/>
                </a:cubicBezTo>
                <a:cubicBezTo>
                  <a:pt x="11125906" y="5464975"/>
                  <a:pt x="11102603" y="5460835"/>
                  <a:pt x="11085935" y="5459365"/>
                </a:cubicBezTo>
                <a:cubicBezTo>
                  <a:pt x="11057493" y="5459661"/>
                  <a:pt x="11029906" y="5441496"/>
                  <a:pt x="11030953" y="5456484"/>
                </a:cubicBezTo>
                <a:cubicBezTo>
                  <a:pt x="11007784" y="5459001"/>
                  <a:pt x="10982005" y="5463178"/>
                  <a:pt x="10951060" y="5461240"/>
                </a:cubicBezTo>
                <a:cubicBezTo>
                  <a:pt x="10885365" y="5424406"/>
                  <a:pt x="10915288" y="5460968"/>
                  <a:pt x="10857721" y="5448157"/>
                </a:cubicBezTo>
                <a:cubicBezTo>
                  <a:pt x="10806646" y="5435790"/>
                  <a:pt x="10707075" y="5402712"/>
                  <a:pt x="10644616" y="5387039"/>
                </a:cubicBezTo>
                <a:cubicBezTo>
                  <a:pt x="10616446" y="5382224"/>
                  <a:pt x="10558603" y="5371613"/>
                  <a:pt x="10519277" y="5366793"/>
                </a:cubicBezTo>
                <a:cubicBezTo>
                  <a:pt x="10495461" y="5368312"/>
                  <a:pt x="10473830" y="5354868"/>
                  <a:pt x="10445981" y="5364735"/>
                </a:cubicBezTo>
                <a:cubicBezTo>
                  <a:pt x="10436536" y="5368773"/>
                  <a:pt x="10409281" y="5367966"/>
                  <a:pt x="10383865" y="5360888"/>
                </a:cubicBezTo>
                <a:cubicBezTo>
                  <a:pt x="10374827" y="5369095"/>
                  <a:pt x="10347864" y="5360432"/>
                  <a:pt x="10336852" y="5360277"/>
                </a:cubicBezTo>
                <a:cubicBezTo>
                  <a:pt x="10323586" y="5366987"/>
                  <a:pt x="10274741" y="5357921"/>
                  <a:pt x="10261098" y="5350526"/>
                </a:cubicBezTo>
                <a:lnTo>
                  <a:pt x="10126497" y="5339011"/>
                </a:lnTo>
                <a:lnTo>
                  <a:pt x="10082166" y="5336916"/>
                </a:lnTo>
                <a:cubicBezTo>
                  <a:pt x="10074567" y="5338985"/>
                  <a:pt x="10046860" y="5337657"/>
                  <a:pt x="10039237" y="5338580"/>
                </a:cubicBezTo>
                <a:cubicBezTo>
                  <a:pt x="9998458" y="5328479"/>
                  <a:pt x="9984394" y="5327989"/>
                  <a:pt x="9960016" y="5323065"/>
                </a:cubicBezTo>
                <a:cubicBezTo>
                  <a:pt x="9918980" y="5322923"/>
                  <a:pt x="9888741" y="5326122"/>
                  <a:pt x="9847789" y="5316297"/>
                </a:cubicBezTo>
                <a:lnTo>
                  <a:pt x="9728306" y="5296090"/>
                </a:lnTo>
                <a:cubicBezTo>
                  <a:pt x="9675056" y="5305676"/>
                  <a:pt x="9602035" y="5297282"/>
                  <a:pt x="9584504" y="5284670"/>
                </a:cubicBezTo>
                <a:cubicBezTo>
                  <a:pt x="9518952" y="5270394"/>
                  <a:pt x="9415429" y="5244268"/>
                  <a:pt x="9343049" y="5238968"/>
                </a:cubicBezTo>
                <a:lnTo>
                  <a:pt x="9231367" y="5187063"/>
                </a:lnTo>
                <a:lnTo>
                  <a:pt x="9194807" y="5176984"/>
                </a:lnTo>
                <a:lnTo>
                  <a:pt x="9189243" y="5167745"/>
                </a:lnTo>
                <a:lnTo>
                  <a:pt x="9151229" y="5156543"/>
                </a:lnTo>
                <a:lnTo>
                  <a:pt x="9150207" y="5157608"/>
                </a:lnTo>
                <a:cubicBezTo>
                  <a:pt x="9147045" y="5159739"/>
                  <a:pt x="9143081" y="5160831"/>
                  <a:pt x="9137315" y="5159777"/>
                </a:cubicBezTo>
                <a:cubicBezTo>
                  <a:pt x="9138862" y="5179261"/>
                  <a:pt x="9130952" y="5165972"/>
                  <a:pt x="9113809" y="5161143"/>
                </a:cubicBezTo>
                <a:cubicBezTo>
                  <a:pt x="9112388" y="5190326"/>
                  <a:pt x="9068114" y="5155892"/>
                  <a:pt x="9053450" y="5169457"/>
                </a:cubicBezTo>
                <a:lnTo>
                  <a:pt x="9005483" y="5166172"/>
                </a:lnTo>
                <a:lnTo>
                  <a:pt x="9005198" y="5166412"/>
                </a:lnTo>
                <a:cubicBezTo>
                  <a:pt x="9003143" y="5166632"/>
                  <a:pt x="9000324" y="5166304"/>
                  <a:pt x="8996229" y="5165201"/>
                </a:cubicBezTo>
                <a:lnTo>
                  <a:pt x="8990391" y="5163140"/>
                </a:lnTo>
                <a:lnTo>
                  <a:pt x="8974334" y="5159914"/>
                </a:lnTo>
                <a:lnTo>
                  <a:pt x="8968008" y="5160614"/>
                </a:lnTo>
                <a:lnTo>
                  <a:pt x="8963045" y="5162839"/>
                </a:lnTo>
                <a:cubicBezTo>
                  <a:pt x="8954690" y="5154888"/>
                  <a:pt x="8955517" y="5145940"/>
                  <a:pt x="8928985" y="5166027"/>
                </a:cubicBezTo>
                <a:cubicBezTo>
                  <a:pt x="8898031" y="5165007"/>
                  <a:pt x="8789300" y="5150352"/>
                  <a:pt x="8752441" y="5146795"/>
                </a:cubicBezTo>
                <a:cubicBezTo>
                  <a:pt x="8719819" y="5136075"/>
                  <a:pt x="8748194" y="5149736"/>
                  <a:pt x="8707844" y="5144694"/>
                </a:cubicBezTo>
                <a:cubicBezTo>
                  <a:pt x="8671606" y="5125159"/>
                  <a:pt x="8639142" y="5141599"/>
                  <a:pt x="8596068" y="5136122"/>
                </a:cubicBezTo>
                <a:lnTo>
                  <a:pt x="8525227" y="5150964"/>
                </a:lnTo>
                <a:lnTo>
                  <a:pt x="8510980" y="5145049"/>
                </a:lnTo>
                <a:lnTo>
                  <a:pt x="8506164" y="5142048"/>
                </a:lnTo>
                <a:cubicBezTo>
                  <a:pt x="8502646" y="5140271"/>
                  <a:pt x="8500045" y="5139460"/>
                  <a:pt x="8497965" y="5139310"/>
                </a:cubicBezTo>
                <a:lnTo>
                  <a:pt x="8497591" y="5139489"/>
                </a:lnTo>
                <a:lnTo>
                  <a:pt x="8490246" y="5136439"/>
                </a:lnTo>
                <a:lnTo>
                  <a:pt x="8367179" y="5122397"/>
                </a:lnTo>
                <a:cubicBezTo>
                  <a:pt x="8362021" y="5120372"/>
                  <a:pt x="8357730" y="5120720"/>
                  <a:pt x="8353796" y="5122203"/>
                </a:cubicBezTo>
                <a:lnTo>
                  <a:pt x="8352369" y="5123043"/>
                </a:lnTo>
                <a:lnTo>
                  <a:pt x="8320101" y="5105625"/>
                </a:lnTo>
                <a:lnTo>
                  <a:pt x="8314429" y="5105299"/>
                </a:lnTo>
                <a:lnTo>
                  <a:pt x="8295170" y="5091404"/>
                </a:lnTo>
                <a:lnTo>
                  <a:pt x="8284273" y="5085581"/>
                </a:lnTo>
                <a:lnTo>
                  <a:pt x="8283146" y="5081138"/>
                </a:lnTo>
                <a:cubicBezTo>
                  <a:pt x="8280842" y="5077893"/>
                  <a:pt x="8276148" y="5075245"/>
                  <a:pt x="8266072" y="5073963"/>
                </a:cubicBezTo>
                <a:lnTo>
                  <a:pt x="8263373" y="5074193"/>
                </a:lnTo>
                <a:lnTo>
                  <a:pt x="8252030" y="5064350"/>
                </a:lnTo>
                <a:cubicBezTo>
                  <a:pt x="8248856" y="5060500"/>
                  <a:pt x="8246644" y="5056218"/>
                  <a:pt x="8245831" y="5051358"/>
                </a:cubicBezTo>
                <a:cubicBezTo>
                  <a:pt x="8181824" y="5054265"/>
                  <a:pt x="8147127" y="5020143"/>
                  <a:pt x="8090268" y="5005197"/>
                </a:cubicBezTo>
                <a:cubicBezTo>
                  <a:pt x="8025464" y="4982055"/>
                  <a:pt x="7967067" y="4960819"/>
                  <a:pt x="7905404" y="4963224"/>
                </a:cubicBezTo>
                <a:cubicBezTo>
                  <a:pt x="7835116" y="4948312"/>
                  <a:pt x="7780962" y="4946081"/>
                  <a:pt x="7718741" y="4937509"/>
                </a:cubicBezTo>
                <a:lnTo>
                  <a:pt x="7614343" y="4940980"/>
                </a:lnTo>
                <a:lnTo>
                  <a:pt x="7527539" y="4935152"/>
                </a:lnTo>
                <a:lnTo>
                  <a:pt x="7519567" y="4932599"/>
                </a:lnTo>
                <a:cubicBezTo>
                  <a:pt x="7513989" y="4931260"/>
                  <a:pt x="7510169" y="4930910"/>
                  <a:pt x="7507408" y="4931264"/>
                </a:cubicBezTo>
                <a:lnTo>
                  <a:pt x="7507036" y="4931591"/>
                </a:lnTo>
                <a:lnTo>
                  <a:pt x="7495791" y="4929639"/>
                </a:lnTo>
                <a:cubicBezTo>
                  <a:pt x="7476982" y="4925521"/>
                  <a:pt x="7422524" y="4942937"/>
                  <a:pt x="7405387" y="4937744"/>
                </a:cubicBezTo>
                <a:cubicBezTo>
                  <a:pt x="7374785" y="4940694"/>
                  <a:pt x="7333986" y="4941799"/>
                  <a:pt x="7312176" y="4947339"/>
                </a:cubicBezTo>
                <a:lnTo>
                  <a:pt x="7310849" y="4948781"/>
                </a:lnTo>
                <a:lnTo>
                  <a:pt x="7218556" y="4923532"/>
                </a:lnTo>
                <a:lnTo>
                  <a:pt x="7201098" y="4918982"/>
                </a:lnTo>
                <a:lnTo>
                  <a:pt x="7197000" y="4913624"/>
                </a:lnTo>
                <a:cubicBezTo>
                  <a:pt x="7192108" y="4910101"/>
                  <a:pt x="7184502" y="4907962"/>
                  <a:pt x="7170804" y="4908976"/>
                </a:cubicBezTo>
                <a:lnTo>
                  <a:pt x="7096984" y="4896748"/>
                </a:lnTo>
                <a:cubicBezTo>
                  <a:pt x="7061144" y="4895770"/>
                  <a:pt x="7050185" y="4894793"/>
                  <a:pt x="7018492" y="4897122"/>
                </a:cubicBezTo>
                <a:cubicBezTo>
                  <a:pt x="6937524" y="4886184"/>
                  <a:pt x="6943641" y="4862018"/>
                  <a:pt x="6904142" y="4867616"/>
                </a:cubicBezTo>
                <a:cubicBezTo>
                  <a:pt x="6871918" y="4872824"/>
                  <a:pt x="6787985" y="4853750"/>
                  <a:pt x="6708218" y="4839661"/>
                </a:cubicBezTo>
                <a:cubicBezTo>
                  <a:pt x="6649102" y="4830206"/>
                  <a:pt x="6628102" y="4816105"/>
                  <a:pt x="6549451" y="4810885"/>
                </a:cubicBezTo>
                <a:cubicBezTo>
                  <a:pt x="6472150" y="4766795"/>
                  <a:pt x="6409692" y="4790518"/>
                  <a:pt x="6317556" y="4764085"/>
                </a:cubicBezTo>
                <a:cubicBezTo>
                  <a:pt x="6297547" y="4748563"/>
                  <a:pt x="6209288" y="4765756"/>
                  <a:pt x="6168670" y="4761998"/>
                </a:cubicBezTo>
                <a:cubicBezTo>
                  <a:pt x="6128052" y="4758240"/>
                  <a:pt x="6090536" y="4744692"/>
                  <a:pt x="6073844" y="4741536"/>
                </a:cubicBezTo>
                <a:lnTo>
                  <a:pt x="6068526" y="4743073"/>
                </a:lnTo>
                <a:lnTo>
                  <a:pt x="6048634" y="4742390"/>
                </a:lnTo>
                <a:lnTo>
                  <a:pt x="6041279" y="4750739"/>
                </a:lnTo>
                <a:lnTo>
                  <a:pt x="6010088" y="4755832"/>
                </a:lnTo>
                <a:cubicBezTo>
                  <a:pt x="5998677" y="4756419"/>
                  <a:pt x="5970124" y="4755506"/>
                  <a:pt x="5957373" y="4752188"/>
                </a:cubicBezTo>
                <a:lnTo>
                  <a:pt x="5758915" y="4736496"/>
                </a:lnTo>
                <a:lnTo>
                  <a:pt x="5626957" y="4735473"/>
                </a:lnTo>
                <a:lnTo>
                  <a:pt x="5470902" y="4749493"/>
                </a:lnTo>
                <a:cubicBezTo>
                  <a:pt x="5478131" y="4762521"/>
                  <a:pt x="5439006" y="4748455"/>
                  <a:pt x="5432757" y="4760746"/>
                </a:cubicBezTo>
                <a:cubicBezTo>
                  <a:pt x="5429365" y="4770778"/>
                  <a:pt x="5391824" y="4775462"/>
                  <a:pt x="5381664" y="4778448"/>
                </a:cubicBezTo>
                <a:lnTo>
                  <a:pt x="5261760" y="4798865"/>
                </a:lnTo>
                <a:cubicBezTo>
                  <a:pt x="5251595" y="4799049"/>
                  <a:pt x="5230547" y="4807359"/>
                  <a:pt x="5222959" y="4809989"/>
                </a:cubicBezTo>
                <a:lnTo>
                  <a:pt x="5174657" y="4812979"/>
                </a:lnTo>
                <a:lnTo>
                  <a:pt x="5156551" y="4820202"/>
                </a:lnTo>
                <a:lnTo>
                  <a:pt x="5142595" y="4823602"/>
                </a:lnTo>
                <a:lnTo>
                  <a:pt x="5139593" y="4825703"/>
                </a:lnTo>
                <a:cubicBezTo>
                  <a:pt x="5133873" y="4829743"/>
                  <a:pt x="5128076" y="4833554"/>
                  <a:pt x="5121656" y="4836556"/>
                </a:cubicBezTo>
                <a:cubicBezTo>
                  <a:pt x="5108317" y="4807937"/>
                  <a:pt x="5064853" y="4857373"/>
                  <a:pt x="5065787" y="4829985"/>
                </a:cubicBezTo>
                <a:cubicBezTo>
                  <a:pt x="5028193" y="4841501"/>
                  <a:pt x="5038944" y="4812412"/>
                  <a:pt x="5011510" y="4846366"/>
                </a:cubicBezTo>
                <a:cubicBezTo>
                  <a:pt x="4937023" y="4845983"/>
                  <a:pt x="4916353" y="4832976"/>
                  <a:pt x="4840437" y="4870383"/>
                </a:cubicBezTo>
                <a:cubicBezTo>
                  <a:pt x="4806739" y="4887025"/>
                  <a:pt x="4784106" y="4898171"/>
                  <a:pt x="4762444" y="4898151"/>
                </a:cubicBezTo>
                <a:cubicBezTo>
                  <a:pt x="4741323" y="4902652"/>
                  <a:pt x="4729481" y="4905474"/>
                  <a:pt x="4723182" y="4907166"/>
                </a:cubicBezTo>
                <a:lnTo>
                  <a:pt x="4721173" y="4907914"/>
                </a:lnTo>
                <a:lnTo>
                  <a:pt x="4715524" y="4906639"/>
                </a:lnTo>
                <a:cubicBezTo>
                  <a:pt x="4680148" y="4913595"/>
                  <a:pt x="4524744" y="4914403"/>
                  <a:pt x="4515810" y="4916541"/>
                </a:cubicBezTo>
                <a:cubicBezTo>
                  <a:pt x="4457819" y="4929653"/>
                  <a:pt x="4462659" y="4930394"/>
                  <a:pt x="4428539" y="4927192"/>
                </a:cubicBezTo>
                <a:cubicBezTo>
                  <a:pt x="4423303" y="4923821"/>
                  <a:pt x="4368974" y="4930115"/>
                  <a:pt x="4362872" y="4928538"/>
                </a:cubicBezTo>
                <a:lnTo>
                  <a:pt x="4316962" y="4921923"/>
                </a:lnTo>
                <a:lnTo>
                  <a:pt x="4315106" y="4923264"/>
                </a:lnTo>
                <a:cubicBezTo>
                  <a:pt x="4306123" y="4926635"/>
                  <a:pt x="4299993" y="4926634"/>
                  <a:pt x="4295140" y="4925143"/>
                </a:cubicBezTo>
                <a:lnTo>
                  <a:pt x="4290059" y="4922226"/>
                </a:lnTo>
                <a:lnTo>
                  <a:pt x="4276138" y="4922472"/>
                </a:lnTo>
                <a:lnTo>
                  <a:pt x="4248113" y="4920148"/>
                </a:lnTo>
                <a:lnTo>
                  <a:pt x="4202046" y="4922943"/>
                </a:lnTo>
                <a:cubicBezTo>
                  <a:pt x="4201945" y="4923363"/>
                  <a:pt x="4201842" y="4923782"/>
                  <a:pt x="4201741" y="4924202"/>
                </a:cubicBezTo>
                <a:cubicBezTo>
                  <a:pt x="4200116" y="4927039"/>
                  <a:pt x="4197140" y="4929158"/>
                  <a:pt x="4191245" y="4929836"/>
                </a:cubicBezTo>
                <a:cubicBezTo>
                  <a:pt x="4204212" y="4947125"/>
                  <a:pt x="4161274" y="4945230"/>
                  <a:pt x="4142742" y="4945701"/>
                </a:cubicBezTo>
                <a:cubicBezTo>
                  <a:pt x="4124717" y="4952767"/>
                  <a:pt x="4099099" y="4966347"/>
                  <a:pt x="4083094" y="4972234"/>
                </a:cubicBezTo>
                <a:lnTo>
                  <a:pt x="4074543" y="4973069"/>
                </a:lnTo>
                <a:cubicBezTo>
                  <a:pt x="4074504" y="4973170"/>
                  <a:pt x="4074463" y="4973269"/>
                  <a:pt x="4074424" y="4973368"/>
                </a:cubicBezTo>
                <a:cubicBezTo>
                  <a:pt x="4072678" y="4974152"/>
                  <a:pt x="4069906" y="4974653"/>
                  <a:pt x="4065507" y="4974812"/>
                </a:cubicBezTo>
                <a:lnTo>
                  <a:pt x="4058951" y="4974594"/>
                </a:lnTo>
                <a:lnTo>
                  <a:pt x="4042361" y="4976215"/>
                </a:lnTo>
                <a:lnTo>
                  <a:pt x="4036993" y="4978649"/>
                </a:lnTo>
                <a:lnTo>
                  <a:pt x="4035360" y="4982316"/>
                </a:lnTo>
                <a:lnTo>
                  <a:pt x="4033775" y="4982081"/>
                </a:lnTo>
                <a:cubicBezTo>
                  <a:pt x="4021424" y="4977217"/>
                  <a:pt x="4016874" y="4968841"/>
                  <a:pt x="4004535" y="4994649"/>
                </a:cubicBezTo>
                <a:cubicBezTo>
                  <a:pt x="3976667" y="4987584"/>
                  <a:pt x="3972977" y="5002913"/>
                  <a:pt x="3936843" y="5012106"/>
                </a:cubicBezTo>
                <a:cubicBezTo>
                  <a:pt x="3920506" y="5004382"/>
                  <a:pt x="3908535" y="5009071"/>
                  <a:pt x="3897272" y="5017761"/>
                </a:cubicBezTo>
                <a:cubicBezTo>
                  <a:pt x="3861092" y="5017265"/>
                  <a:pt x="3829628" y="5031135"/>
                  <a:pt x="3789757" y="5037999"/>
                </a:cubicBezTo>
                <a:cubicBezTo>
                  <a:pt x="3741007" y="5052705"/>
                  <a:pt x="3725129" y="5054682"/>
                  <a:pt x="3682510" y="5061922"/>
                </a:cubicBezTo>
                <a:lnTo>
                  <a:pt x="3610032" y="5094193"/>
                </a:lnTo>
                <a:lnTo>
                  <a:pt x="3603852" y="5092831"/>
                </a:lnTo>
                <a:cubicBezTo>
                  <a:pt x="3599580" y="5092212"/>
                  <a:pt x="3596726" y="5092212"/>
                  <a:pt x="3594733" y="5092667"/>
                </a:cubicBezTo>
                <a:lnTo>
                  <a:pt x="3594498" y="5092936"/>
                </a:lnTo>
                <a:lnTo>
                  <a:pt x="3585975" y="5092246"/>
                </a:lnTo>
                <a:cubicBezTo>
                  <a:pt x="3571623" y="5090455"/>
                  <a:pt x="3549389" y="5104654"/>
                  <a:pt x="3536132" y="5101945"/>
                </a:cubicBezTo>
                <a:cubicBezTo>
                  <a:pt x="3513940" y="5106241"/>
                  <a:pt x="3488622" y="5099976"/>
                  <a:pt x="3473220" y="5105606"/>
                </a:cubicBezTo>
                <a:lnTo>
                  <a:pt x="3400725" y="5117654"/>
                </a:lnTo>
                <a:lnTo>
                  <a:pt x="3375935" y="5106247"/>
                </a:lnTo>
                <a:lnTo>
                  <a:pt x="3348219" y="5109860"/>
                </a:lnTo>
                <a:cubicBezTo>
                  <a:pt x="3337206" y="5110533"/>
                  <a:pt x="3327054" y="5111295"/>
                  <a:pt x="3319639" y="5114795"/>
                </a:cubicBezTo>
                <a:lnTo>
                  <a:pt x="3248529" y="5133347"/>
                </a:lnTo>
                <a:lnTo>
                  <a:pt x="3210308" y="5119794"/>
                </a:lnTo>
                <a:cubicBezTo>
                  <a:pt x="3206088" y="5117870"/>
                  <a:pt x="3200152" y="5117326"/>
                  <a:pt x="3190375" y="5119915"/>
                </a:cubicBezTo>
                <a:lnTo>
                  <a:pt x="3188145" y="5121096"/>
                </a:lnTo>
                <a:cubicBezTo>
                  <a:pt x="3182625" y="5119116"/>
                  <a:pt x="3141856" y="5121682"/>
                  <a:pt x="3108596" y="5122416"/>
                </a:cubicBezTo>
                <a:cubicBezTo>
                  <a:pt x="3055968" y="5124842"/>
                  <a:pt x="3048940" y="5117475"/>
                  <a:pt x="2988584" y="5125502"/>
                </a:cubicBezTo>
                <a:cubicBezTo>
                  <a:pt x="2928853" y="5129690"/>
                  <a:pt x="2917951" y="5124649"/>
                  <a:pt x="2876540" y="5133019"/>
                </a:cubicBezTo>
                <a:lnTo>
                  <a:pt x="2626864" y="5133771"/>
                </a:lnTo>
                <a:cubicBezTo>
                  <a:pt x="2562348" y="5111858"/>
                  <a:pt x="2563422" y="5142456"/>
                  <a:pt x="2491422" y="5135486"/>
                </a:cubicBezTo>
                <a:cubicBezTo>
                  <a:pt x="2433091" y="5200962"/>
                  <a:pt x="2455709" y="5160483"/>
                  <a:pt x="2415617" y="5168715"/>
                </a:cubicBezTo>
                <a:lnTo>
                  <a:pt x="2290098" y="5166151"/>
                </a:lnTo>
                <a:cubicBezTo>
                  <a:pt x="2257057" y="5152522"/>
                  <a:pt x="2202458" y="5187690"/>
                  <a:pt x="2161714" y="5169302"/>
                </a:cubicBezTo>
                <a:cubicBezTo>
                  <a:pt x="2122714" y="5172302"/>
                  <a:pt x="2080450" y="5180350"/>
                  <a:pt x="2056089" y="5184144"/>
                </a:cubicBezTo>
                <a:cubicBezTo>
                  <a:pt x="2019828" y="5191108"/>
                  <a:pt x="1978839" y="5203797"/>
                  <a:pt x="1944153" y="5211084"/>
                </a:cubicBezTo>
                <a:cubicBezTo>
                  <a:pt x="1925867" y="5199079"/>
                  <a:pt x="1896027" y="5224183"/>
                  <a:pt x="1847968" y="5227868"/>
                </a:cubicBezTo>
                <a:cubicBezTo>
                  <a:pt x="1827977" y="5213971"/>
                  <a:pt x="1815570" y="5230544"/>
                  <a:pt x="1777083" y="5212267"/>
                </a:cubicBezTo>
                <a:cubicBezTo>
                  <a:pt x="1775439" y="5214216"/>
                  <a:pt x="1773397" y="5216035"/>
                  <a:pt x="1771025" y="5217668"/>
                </a:cubicBezTo>
                <a:cubicBezTo>
                  <a:pt x="1757251" y="5227146"/>
                  <a:pt x="1735528" y="5228402"/>
                  <a:pt x="1722509" y="5220470"/>
                </a:cubicBezTo>
                <a:cubicBezTo>
                  <a:pt x="1691779" y="5208440"/>
                  <a:pt x="1662321" y="5203305"/>
                  <a:pt x="1633941" y="5200774"/>
                </a:cubicBezTo>
                <a:lnTo>
                  <a:pt x="1586145" y="5210184"/>
                </a:lnTo>
                <a:cubicBezTo>
                  <a:pt x="1567948" y="5215416"/>
                  <a:pt x="1545900" y="5226363"/>
                  <a:pt x="1524748" y="5232173"/>
                </a:cubicBezTo>
                <a:cubicBezTo>
                  <a:pt x="1502586" y="5235395"/>
                  <a:pt x="1478013" y="5230993"/>
                  <a:pt x="1459242" y="5245044"/>
                </a:cubicBezTo>
                <a:cubicBezTo>
                  <a:pt x="1421474" y="5260197"/>
                  <a:pt x="1374524" y="5244220"/>
                  <a:pt x="1349457" y="5280705"/>
                </a:cubicBezTo>
                <a:cubicBezTo>
                  <a:pt x="1273276" y="5302389"/>
                  <a:pt x="1121512" y="5336260"/>
                  <a:pt x="1009212" y="5361227"/>
                </a:cubicBezTo>
                <a:cubicBezTo>
                  <a:pt x="939016" y="5373529"/>
                  <a:pt x="866895" y="5370149"/>
                  <a:pt x="808572" y="5377024"/>
                </a:cubicBezTo>
                <a:cubicBezTo>
                  <a:pt x="802823" y="5374184"/>
                  <a:pt x="726016" y="5397963"/>
                  <a:pt x="719549" y="5396991"/>
                </a:cubicBezTo>
                <a:lnTo>
                  <a:pt x="698795" y="5397657"/>
                </a:lnTo>
                <a:cubicBezTo>
                  <a:pt x="689833" y="5401894"/>
                  <a:pt x="683492" y="5402495"/>
                  <a:pt x="678327" y="5401487"/>
                </a:cubicBezTo>
                <a:lnTo>
                  <a:pt x="672784" y="5399085"/>
                </a:lnTo>
                <a:lnTo>
                  <a:pt x="658406" y="5400696"/>
                </a:lnTo>
                <a:lnTo>
                  <a:pt x="629185" y="5401132"/>
                </a:lnTo>
                <a:lnTo>
                  <a:pt x="624558" y="5403782"/>
                </a:lnTo>
                <a:lnTo>
                  <a:pt x="581798" y="5408438"/>
                </a:lnTo>
                <a:cubicBezTo>
                  <a:pt x="581736" y="5408865"/>
                  <a:pt x="581671" y="5409294"/>
                  <a:pt x="581608" y="5409722"/>
                </a:cubicBezTo>
                <a:cubicBezTo>
                  <a:pt x="580204" y="5412704"/>
                  <a:pt x="577331" y="5415106"/>
                  <a:pt x="571299" y="5416358"/>
                </a:cubicBezTo>
                <a:cubicBezTo>
                  <a:pt x="551623" y="5426267"/>
                  <a:pt x="484499" y="5459654"/>
                  <a:pt x="463549" y="5469173"/>
                </a:cubicBezTo>
                <a:cubicBezTo>
                  <a:pt x="453136" y="5470720"/>
                  <a:pt x="449731" y="5472678"/>
                  <a:pt x="445606" y="5473465"/>
                </a:cubicBezTo>
                <a:lnTo>
                  <a:pt x="438799" y="5473893"/>
                </a:lnTo>
                <a:cubicBezTo>
                  <a:pt x="417222" y="5482183"/>
                  <a:pt x="343312" y="5513407"/>
                  <a:pt x="316138" y="5523213"/>
                </a:cubicBezTo>
                <a:cubicBezTo>
                  <a:pt x="298481" y="5517132"/>
                  <a:pt x="286556" y="5522972"/>
                  <a:pt x="275748" y="5532726"/>
                </a:cubicBezTo>
                <a:cubicBezTo>
                  <a:pt x="238274" y="5535784"/>
                  <a:pt x="207076" y="5552679"/>
                  <a:pt x="166496" y="5563424"/>
                </a:cubicBezTo>
                <a:lnTo>
                  <a:pt x="0" y="5629888"/>
                </a:lnTo>
                <a:close/>
              </a:path>
            </a:pathLst>
          </a:custGeom>
        </p:spPr>
      </p:pic>
      <p:sp>
        <p:nvSpPr>
          <p:cNvPr id="2" name="Date Placeholder 1">
            <a:extLst>
              <a:ext uri="{FF2B5EF4-FFF2-40B4-BE49-F238E27FC236}">
                <a16:creationId xmlns="" xmlns:a16="http://schemas.microsoft.com/office/drawing/2014/main" id="{4832E04D-7C5F-78EF-4CEB-4A08A43CA27C}"/>
              </a:ext>
            </a:extLst>
          </p:cNvPr>
          <p:cNvSpPr>
            <a:spLocks noGrp="1"/>
          </p:cNvSpPr>
          <p:nvPr>
            <p:ph type="dt" sz="half" idx="10"/>
          </p:nvPr>
        </p:nvSpPr>
        <p:spPr/>
        <p:txBody>
          <a:bodyPr/>
          <a:lstStyle/>
          <a:p>
            <a:r>
              <a:rPr lang="en-US" smtClean="0"/>
              <a:t>23rd May, 2026</a:t>
            </a:r>
            <a:endParaRPr lang="en-IN"/>
          </a:p>
        </p:txBody>
      </p:sp>
      <p:sp>
        <p:nvSpPr>
          <p:cNvPr id="3" name="Footer Placeholder 2">
            <a:extLst>
              <a:ext uri="{FF2B5EF4-FFF2-40B4-BE49-F238E27FC236}">
                <a16:creationId xmlns="" xmlns:a16="http://schemas.microsoft.com/office/drawing/2014/main" id="{25D29408-756D-7BA8-B7D1-9B6AAFDD4DB8}"/>
              </a:ext>
            </a:extLst>
          </p:cNvPr>
          <p:cNvSpPr>
            <a:spLocks noGrp="1"/>
          </p:cNvSpPr>
          <p:nvPr>
            <p:ph type="ftr" sz="quarter" idx="11"/>
          </p:nvPr>
        </p:nvSpPr>
        <p:spPr/>
        <p:txBody>
          <a:bodyPr/>
          <a:lstStyle/>
          <a:p>
            <a:r>
              <a:rPr lang="en-IN" smtClean="0"/>
              <a:t>Adv.(CA) Khyati Luthia</a:t>
            </a:r>
            <a:endParaRPr lang="en-IN"/>
          </a:p>
        </p:txBody>
      </p:sp>
      <p:sp>
        <p:nvSpPr>
          <p:cNvPr id="6" name="Slide Number Placeholder 5"/>
          <p:cNvSpPr>
            <a:spLocks noGrp="1"/>
          </p:cNvSpPr>
          <p:nvPr>
            <p:ph type="sldNum" sz="quarter" idx="12"/>
          </p:nvPr>
        </p:nvSpPr>
        <p:spPr/>
        <p:txBody>
          <a:bodyPr/>
          <a:lstStyle/>
          <a:p>
            <a:fld id="{B5CEABB6-07DC-46E8-9B57-56EC44A396E5}" type="slidenum">
              <a:rPr lang="en-US" smtClean="0"/>
              <a:pPr/>
              <a:t>7</a:t>
            </a:fld>
            <a:endParaRPr lang="en-US" dirty="0"/>
          </a:p>
        </p:txBody>
      </p:sp>
    </p:spTree>
    <p:extLst>
      <p:ext uri="{BB962C8B-B14F-4D97-AF65-F5344CB8AC3E}">
        <p14:creationId xmlns:p14="http://schemas.microsoft.com/office/powerpoint/2010/main" val="394896867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33613" y="294351"/>
            <a:ext cx="7733593" cy="826700"/>
          </a:xfrm>
        </p:spPr>
        <p:txBody>
          <a:bodyPr/>
          <a:lstStyle/>
          <a:p>
            <a:r>
              <a:rPr lang="en-US" dirty="0" smtClean="0"/>
              <a:t>ARN Validation Issue</a:t>
            </a:r>
            <a:endParaRPr lang="en-IN" dirty="0"/>
          </a:p>
        </p:txBody>
      </p:sp>
      <p:sp>
        <p:nvSpPr>
          <p:cNvPr id="4" name="Slide Number Placeholder 3"/>
          <p:cNvSpPr>
            <a:spLocks noGrp="1"/>
          </p:cNvSpPr>
          <p:nvPr>
            <p:ph type="sldNum" sz="quarter" idx="12"/>
          </p:nvPr>
        </p:nvSpPr>
        <p:spPr/>
        <p:txBody>
          <a:bodyPr/>
          <a:lstStyle/>
          <a:p>
            <a:fld id="{2AC1C4F3-0758-4693-96D4-8901426768B0}" type="slidenum">
              <a:rPr lang="en-IN" altLang="en-US" smtClean="0"/>
              <a:pPr/>
              <a:t>8</a:t>
            </a:fld>
            <a:endParaRPr lang="en-IN" altLang="en-US"/>
          </a:p>
        </p:txBody>
      </p:sp>
      <p:pic>
        <p:nvPicPr>
          <p:cNvPr id="2050"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743075" y="1781175"/>
            <a:ext cx="8324850" cy="3114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1190625" y="5095875"/>
            <a:ext cx="10001250" cy="923330"/>
          </a:xfrm>
          <a:prstGeom prst="rect">
            <a:avLst/>
          </a:prstGeom>
          <a:noFill/>
        </p:spPr>
        <p:txBody>
          <a:bodyPr wrap="square" rtlCol="0">
            <a:spAutoFit/>
          </a:bodyPr>
          <a:lstStyle/>
          <a:p>
            <a:r>
              <a:rPr lang="en-US" dirty="0" smtClean="0"/>
              <a:t>If APL-02 is issued on the GST Portal, the ARN therein should be entered on the Portal, to help auto-catch the details. The selection “ARN not available” is for cases wherein manual orders were received/ APL-02 is not uploaded for any technical issue.</a:t>
            </a:r>
            <a:endParaRPr lang="en-IN" dirty="0"/>
          </a:p>
        </p:txBody>
      </p:sp>
    </p:spTree>
    <p:extLst>
      <p:ext uri="{BB962C8B-B14F-4D97-AF65-F5344CB8AC3E}">
        <p14:creationId xmlns:p14="http://schemas.microsoft.com/office/powerpoint/2010/main" val="407157915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43138" y="551526"/>
            <a:ext cx="7733593" cy="629574"/>
          </a:xfrm>
        </p:spPr>
        <p:txBody>
          <a:bodyPr/>
          <a:lstStyle/>
          <a:p>
            <a:r>
              <a:rPr lang="en-US" dirty="0" smtClean="0"/>
              <a:t>Selection of Respondent</a:t>
            </a:r>
            <a:endParaRPr lang="en-IN" dirty="0"/>
          </a:p>
        </p:txBody>
      </p:sp>
      <p:sp>
        <p:nvSpPr>
          <p:cNvPr id="3" name="Content Placeholder 2"/>
          <p:cNvSpPr>
            <a:spLocks noGrp="1"/>
          </p:cNvSpPr>
          <p:nvPr>
            <p:ph idx="1"/>
          </p:nvPr>
        </p:nvSpPr>
        <p:spPr>
          <a:xfrm>
            <a:off x="1216025" y="1371600"/>
            <a:ext cx="10404475" cy="4287838"/>
          </a:xfrm>
        </p:spPr>
        <p:txBody>
          <a:bodyPr/>
          <a:lstStyle/>
          <a:p>
            <a:pPr algn="just"/>
            <a:r>
              <a:rPr lang="en-IN" dirty="0"/>
              <a:t>Rule 33 of the GSTAT Procedure Rules, 2025…..In appeals filed by person other than Commissioner…… Concerned Commissioner be adjoined as respondent………</a:t>
            </a:r>
          </a:p>
          <a:p>
            <a:pPr algn="just"/>
            <a:r>
              <a:rPr lang="en-IN" dirty="0"/>
              <a:t>Erstwhile Service Tax regime, Adjudicating authority …..is respondent.</a:t>
            </a:r>
          </a:p>
          <a:p>
            <a:endParaRPr lang="en-IN" dirty="0"/>
          </a:p>
        </p:txBody>
      </p:sp>
      <p:sp>
        <p:nvSpPr>
          <p:cNvPr id="4" name="Slide Number Placeholder 3"/>
          <p:cNvSpPr>
            <a:spLocks noGrp="1"/>
          </p:cNvSpPr>
          <p:nvPr>
            <p:ph type="sldNum" sz="quarter" idx="12"/>
          </p:nvPr>
        </p:nvSpPr>
        <p:spPr/>
        <p:txBody>
          <a:bodyPr/>
          <a:lstStyle/>
          <a:p>
            <a:fld id="{2AC1C4F3-0758-4693-96D4-8901426768B0}" type="slidenum">
              <a:rPr lang="en-IN" altLang="en-US" smtClean="0"/>
              <a:pPr/>
              <a:t>9</a:t>
            </a:fld>
            <a:endParaRPr lang="en-IN" altLang="en-US"/>
          </a:p>
        </p:txBody>
      </p:sp>
      <p:pic>
        <p:nvPicPr>
          <p:cNvPr id="5" name="Picture 4"/>
          <p:cNvPicPr/>
          <p:nvPr/>
        </p:nvPicPr>
        <p:blipFill rotWithShape="1">
          <a:blip r:embed="rId2"/>
          <a:srcRect l="30344" t="54725" r="8638" b="25000"/>
          <a:stretch/>
        </p:blipFill>
        <p:spPr bwMode="auto">
          <a:xfrm>
            <a:off x="1260474" y="2720974"/>
            <a:ext cx="9712325" cy="3146425"/>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53427237"/>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on Boardroom">
  <a:themeElements>
    <a:clrScheme name="Ion Boardroom">
      <a:dk1>
        <a:sysClr val="windowText" lastClr="000000"/>
      </a:dk1>
      <a:lt1>
        <a:sysClr val="window" lastClr="FFFFFF"/>
      </a:lt1>
      <a:dk2>
        <a:srgbClr val="0E5580"/>
      </a:dk2>
      <a:lt2>
        <a:srgbClr val="EBEBEB"/>
      </a:lt2>
      <a:accent1>
        <a:srgbClr val="ACD433"/>
      </a:accent1>
      <a:accent2>
        <a:srgbClr val="E6C133"/>
      </a:accent2>
      <a:accent3>
        <a:srgbClr val="EF7A24"/>
      </a:accent3>
      <a:accent4>
        <a:srgbClr val="5AA0F5"/>
      </a:accent4>
      <a:accent5>
        <a:srgbClr val="75CEEC"/>
      </a:accent5>
      <a:accent6>
        <a:srgbClr val="65D6A0"/>
      </a:accent6>
      <a:hlink>
        <a:srgbClr val="C4E46E"/>
      </a:hlink>
      <a:folHlink>
        <a:srgbClr val="BDE0FB"/>
      </a:folHlink>
    </a:clrScheme>
    <a:fontScheme name="Custom 1">
      <a:majorFont>
        <a:latin typeface="Palatino Linotype"/>
        <a:ea typeface=""/>
        <a:cs typeface=""/>
      </a:majorFont>
      <a:minorFont>
        <a:latin typeface="Times New Roman"/>
        <a:ea typeface=""/>
        <a:cs typeface=""/>
      </a:minorFont>
    </a:fontScheme>
    <a:fmtScheme name="Ion Boardroom">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2000"/>
                <a:hueMod val="96000"/>
                <a:satMod val="128000"/>
                <a:lumMod val="114000"/>
              </a:schemeClr>
            </a:gs>
            <a:gs pos="100000">
              <a:schemeClr val="phClr">
                <a:shade val="62000"/>
                <a:hueMod val="100000"/>
                <a:satMod val="134000"/>
                <a:lumMod val="56000"/>
              </a:schemeClr>
            </a:gs>
          </a:gsLst>
          <a:path path="circle">
            <a:fillToRect l="45000" t="65000" r="125000" b="100000"/>
          </a:path>
        </a:gradFill>
        <a:blipFill rotWithShape="1">
          <a:blip xmlns:r="http://schemas.openxmlformats.org/officeDocument/2006/relationships" r:embed="rId1">
            <a:duotone>
              <a:schemeClr val="phClr">
                <a:shade val="62000"/>
                <a:hueMod val="108000"/>
                <a:satMod val="164000"/>
                <a:lumMod val="69000"/>
              </a:schemeClr>
              <a:schemeClr val="phClr">
                <a:tint val="96000"/>
                <a:hueMod val="90000"/>
                <a:satMod val="130000"/>
                <a:lumMod val="134000"/>
              </a:schemeClr>
            </a:duotone>
          </a:blip>
          <a:stretch/>
        </a:blipFill>
      </a:bgFillStyleLst>
    </a:fmtScheme>
  </a:themeElements>
  <a:objectDefaults/>
  <a:extraClrSchemeLst/>
  <a:extLst>
    <a:ext uri="{05A4C25C-085E-4340-85A3-A5531E510DB2}">
      <thm15:themeFamily xmlns="" xmlns:thm15="http://schemas.microsoft.com/office/thememl/2012/main" name="Ion Boardroom" id="{FC33163D-4339-46B1-8EED-24C834239D99}" vid="{A3AB87EF-B655-4FFF-8D05-F333AD7F2789}"/>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2315</TotalTime>
  <Words>1236</Words>
  <Application>Microsoft Office PowerPoint</Application>
  <PresentationFormat>Custom</PresentationFormat>
  <Paragraphs>158</Paragraphs>
  <Slides>18</Slides>
  <Notes>1</Notes>
  <HiddenSlides>0</HiddenSlides>
  <MMClips>0</MMClips>
  <ScaleCrop>false</ScaleCrop>
  <HeadingPairs>
    <vt:vector size="4" baseType="variant">
      <vt:variant>
        <vt:lpstr>Theme</vt:lpstr>
      </vt:variant>
      <vt:variant>
        <vt:i4>1</vt:i4>
      </vt:variant>
      <vt:variant>
        <vt:lpstr>Slide Titles</vt:lpstr>
      </vt:variant>
      <vt:variant>
        <vt:i4>18</vt:i4>
      </vt:variant>
    </vt:vector>
  </HeadingPairs>
  <TitlesOfParts>
    <vt:vector size="19" baseType="lpstr">
      <vt:lpstr>Ion Boardroom</vt:lpstr>
      <vt:lpstr>Webinar on GST Helpdesk: Navigating Filing of Appeals before GSTAT  Date: 14th July, 2026             By Adv. (CA) Khyati Luthia</vt:lpstr>
      <vt:lpstr>COVERAGE</vt:lpstr>
      <vt:lpstr>Background of TRIBUNAL</vt:lpstr>
      <vt:lpstr>Recent Developments w.r.t GSTAT</vt:lpstr>
      <vt:lpstr>GSTAT E-filing via Token System</vt:lpstr>
      <vt:lpstr>Token Generation on GSTAT Portal</vt:lpstr>
      <vt:lpstr>PRACTICAL ISSUES</vt:lpstr>
      <vt:lpstr>ARN Validation Issue</vt:lpstr>
      <vt:lpstr>Selection of Respondent</vt:lpstr>
      <vt:lpstr>Selection of Respondent</vt:lpstr>
      <vt:lpstr>Appeal Fees Payment</vt:lpstr>
      <vt:lpstr>Appeal Fees Payment</vt:lpstr>
      <vt:lpstr>Applications post Appeal Filing</vt:lpstr>
      <vt:lpstr>GSTAT Appeal – Starter Pack</vt:lpstr>
      <vt:lpstr>POINTS TO BE KEPT IN MIND WHILE DEALING ADJUDICATION/LITIGATION </vt:lpstr>
      <vt:lpstr>POINTS TO BE KEPT IN MIND WHILE DEALING ADJUDICATION/LITIGATION</vt:lpstr>
      <vt:lpstr>DO AND DON’T  - GST LITIGATION </vt:lpstr>
      <vt:lpstr>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Sai  Prashanth</dc:creator>
  <cp:lastModifiedBy>Khyati Luthia</cp:lastModifiedBy>
  <cp:revision>218</cp:revision>
  <cp:lastPrinted>2018-04-30T08:55:06Z</cp:lastPrinted>
  <dcterms:created xsi:type="dcterms:W3CDTF">2017-05-14T04:11:47Z</dcterms:created>
  <dcterms:modified xsi:type="dcterms:W3CDTF">2026-07-14T09:14:30Z</dcterms:modified>
</cp:coreProperties>
</file>